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1" r:id="rId2"/>
  </p:sldMasterIdLst>
  <p:notesMasterIdLst>
    <p:notesMasterId r:id="rId40"/>
  </p:notesMasterIdLst>
  <p:handoutMasterIdLst>
    <p:handoutMasterId r:id="rId41"/>
  </p:handoutMasterIdLst>
  <p:sldIdLst>
    <p:sldId id="256" r:id="rId3"/>
    <p:sldId id="289" r:id="rId4"/>
    <p:sldId id="270" r:id="rId5"/>
    <p:sldId id="301" r:id="rId6"/>
    <p:sldId id="305" r:id="rId7"/>
    <p:sldId id="306" r:id="rId8"/>
    <p:sldId id="304" r:id="rId9"/>
    <p:sldId id="302" r:id="rId10"/>
    <p:sldId id="283" r:id="rId11"/>
    <p:sldId id="278" r:id="rId12"/>
    <p:sldId id="277" r:id="rId13"/>
    <p:sldId id="265" r:id="rId14"/>
    <p:sldId id="288" r:id="rId15"/>
    <p:sldId id="272" r:id="rId16"/>
    <p:sldId id="282" r:id="rId17"/>
    <p:sldId id="266" r:id="rId18"/>
    <p:sldId id="295" r:id="rId19"/>
    <p:sldId id="296" r:id="rId20"/>
    <p:sldId id="259" r:id="rId21"/>
    <p:sldId id="299" r:id="rId22"/>
    <p:sldId id="291" r:id="rId23"/>
    <p:sldId id="297" r:id="rId24"/>
    <p:sldId id="279" r:id="rId25"/>
    <p:sldId id="284" r:id="rId26"/>
    <p:sldId id="257" r:id="rId27"/>
    <p:sldId id="293" r:id="rId28"/>
    <p:sldId id="294" r:id="rId29"/>
    <p:sldId id="262" r:id="rId30"/>
    <p:sldId id="285" r:id="rId31"/>
    <p:sldId id="274" r:id="rId32"/>
    <p:sldId id="275" r:id="rId33"/>
    <p:sldId id="268" r:id="rId34"/>
    <p:sldId id="281" r:id="rId35"/>
    <p:sldId id="287" r:id="rId36"/>
    <p:sldId id="290" r:id="rId37"/>
    <p:sldId id="292" r:id="rId38"/>
    <p:sldId id="280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2A983-623B-E949-A6A3-7FD35D195F43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F05EB-1644-5A4F-83E9-B697BA8849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42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3C86D-D4D7-D749-9031-0FCC6979CE7F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8CA5-6881-454C-9501-760F88A0095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919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8CA5-6881-454C-9501-760F88A0095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84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Quand? Jamais à la phase aigüe, pas de modification de la conduite thérapeutique initiale et possibles perturbations</a:t>
            </a:r>
            <a:r>
              <a:rPr lang="fr-FR" baseline="0" dirty="0" smtClean="0"/>
              <a:t> à la phase aigue de la TVP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8CA5-6881-454C-9501-760F88A0095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(du fait d'une randonnée, le patient a attendu 10 jours avant de consulter).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8CA5-6881-454C-9501-760F88A0095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(du fait d'une randonnée, le patient a attendu 10 jours avant de consulter).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8CA5-6881-454C-9501-760F88A0095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(du fait d'une randonnée, le patient a attendu 10 jours avant de consulter).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8CA5-6881-454C-9501-760F88A0095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7EBC-C6C9-E448-B1A2-2EF6B459F95C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AC03-33F3-264B-8F28-AE15EEC17C73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6F4F-75CA-C843-846D-307094C01BCA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6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9BC-DC11-674C-AB52-7ECA91375DDD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97B7-7B51-F446-8B89-A511298A9435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7074-035B-BD49-A15D-D0BC2E948979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24F-CF9D-BC48-90BB-EAF3D8891880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DA82-2236-DE4A-BAD9-0EF1E2224C93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D5F6-F411-AA42-A36B-A500F1D76E66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F0F1-6EB9-6B42-8443-A60E7F0866EF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F599-DA42-2F42-9DDA-A3069942E1FC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50B3-5802-9D47-8DB5-9148A008BFD2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63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D958-726A-114E-8A54-714F433C0FB6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5E00-F9BC-814E-98F5-FE20FD122DD8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65DD-866F-D24D-A733-9637CC190A66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DC29-6A57-A042-A6DA-D5559C3C4A71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9041-DB75-6A46-A30A-79B476A2273D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4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A267-394C-3949-A486-335706ED3863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22ED-00A1-A842-B3B7-E9E356B225CF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08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B53B-40BB-FA4A-A716-1A794C735267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905-21A8-E540-9856-4CD8F2F3609B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0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265-AADB-694C-8B3B-52998BEA78AC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8303-75F9-3340-8754-26E104C14609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5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5913AF-ACB4-0A4C-A2A3-4B20CAD1FC3D}" type="datetime1">
              <a:rPr lang="fr-FR" smtClean="0"/>
              <a:pPr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E2E92A-1807-43A9-B79A-D98CC558A0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r>
              <a:rPr lang="fr-FR" dirty="0" smtClean="0"/>
              <a:t>Thromboses veineuses à répétition et thrombophilie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fr-FR" dirty="0" smtClean="0"/>
              <a:t>Rencontres autour de quelques cas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258749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32240" y="57332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Dr </a:t>
            </a:r>
            <a:r>
              <a:rPr lang="fr-FR" sz="2000" dirty="0" err="1" smtClean="0"/>
              <a:t>A.Mimoun</a:t>
            </a:r>
            <a:endParaRPr lang="fr-FR" sz="2000" dirty="0" smtClean="0"/>
          </a:p>
          <a:p>
            <a:r>
              <a:rPr lang="fr-FR" sz="2000" dirty="0" smtClean="0"/>
              <a:t>Pau, 04/02/2016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M. C, 44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ATCD: hyperactivité traitée par </a:t>
            </a:r>
            <a:r>
              <a:rPr lang="fr-FR" dirty="0" err="1" smtClean="0"/>
              <a:t>Ritaline</a:t>
            </a:r>
            <a:endParaRPr lang="fr-FR" dirty="0" smtClean="0"/>
          </a:p>
          <a:p>
            <a:r>
              <a:rPr lang="fr-FR" dirty="0" smtClean="0"/>
              <a:t>Pas d’antécédents familiaux de MTEV</a:t>
            </a:r>
          </a:p>
          <a:p>
            <a:r>
              <a:rPr lang="fr-FR" dirty="0" smtClean="0"/>
              <a:t>1 fille</a:t>
            </a: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smtClean="0"/>
              <a:t>Histoire thrombotique personnelle:</a:t>
            </a:r>
          </a:p>
          <a:p>
            <a:r>
              <a:rPr lang="fr-FR" dirty="0" smtClean="0"/>
              <a:t>2002 EP segmentaire spontanée</a:t>
            </a:r>
          </a:p>
          <a:p>
            <a:r>
              <a:rPr lang="fr-FR" dirty="0" smtClean="0"/>
              <a:t>2006 TVP sous plâtre (localisation précise non retrouvée)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Faut-il réaliser rechercher des facteurs de risque d’ETEV?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00200"/>
          </a:xfrm>
        </p:spPr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3762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Pour adapter le traitement initial de l’ETEV?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Pour estimer le risque de </a:t>
            </a:r>
            <a:r>
              <a:rPr lang="fr-FR" dirty="0" smtClean="0"/>
              <a:t>récurrence et adapter la prise en charge au long cours?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Pour prévenir des ETEV dans la famille?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7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50738"/>
            <a:ext cx="8352928" cy="117826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u="sng" dirty="0" smtClean="0">
                <a:solidFill>
                  <a:srgbClr val="7F7F7F"/>
                </a:solidFill>
              </a:rPr>
              <a:t>Pour adapter le traitement initial de l’ETEV?</a:t>
            </a:r>
          </a:p>
          <a:p>
            <a:pPr marL="0" indent="0" algn="ctr">
              <a:buNone/>
            </a:pPr>
            <a:endParaRPr lang="fr-FR" sz="2800" u="sng" dirty="0" smtClean="0">
              <a:solidFill>
                <a:srgbClr val="7F7F7F"/>
              </a:solidFill>
            </a:endParaRPr>
          </a:p>
          <a:p>
            <a:pPr marL="0" indent="0" algn="ctr">
              <a:buNone/>
            </a:pPr>
            <a:r>
              <a:rPr lang="fr-FR" sz="2800" u="sng" dirty="0" smtClean="0">
                <a:solidFill>
                  <a:srgbClr val="7F7F7F"/>
                </a:solidFill>
              </a:rPr>
              <a:t>NON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5536" y="3546881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Pas d’impact de la recherche de thrombophilie sur la conduite du traitement initial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Mais tester pour SAPL avant l’arrêt de l’anticoagulation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653136"/>
            <a:ext cx="482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The National Institute for </a:t>
            </a:r>
            <a:r>
              <a:rPr lang="fr-FR" sz="1600" i="1" dirty="0" err="1"/>
              <a:t>Health</a:t>
            </a:r>
            <a:r>
              <a:rPr lang="fr-FR" sz="1600" i="1" dirty="0"/>
              <a:t> and Care </a:t>
            </a:r>
            <a:r>
              <a:rPr lang="fr-FR" sz="1600" i="1" dirty="0" smtClean="0"/>
              <a:t>Excellence, 2014</a:t>
            </a:r>
            <a:endParaRPr lang="fr-FR" sz="16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3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86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u="sng" dirty="0" smtClean="0">
                <a:solidFill>
                  <a:srgbClr val="7F7F7F"/>
                </a:solidFill>
              </a:rPr>
              <a:t>Pour estimer le risque de récurrence?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9228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Chest</a:t>
            </a:r>
            <a:r>
              <a:rPr lang="fr-FR" i="1" dirty="0" smtClean="0"/>
              <a:t>, 2012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2492896"/>
            <a:ext cx="698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3.1.4. In patients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unprovoked</a:t>
            </a:r>
            <a:r>
              <a:rPr lang="fr-FR" sz="2400" dirty="0"/>
              <a:t> DVT of the </a:t>
            </a:r>
            <a:r>
              <a:rPr lang="fr-FR" sz="2400" dirty="0" err="1"/>
              <a:t>leg</a:t>
            </a:r>
            <a:r>
              <a:rPr lang="fr-FR" sz="2400" dirty="0"/>
              <a:t> (</a:t>
            </a:r>
            <a:r>
              <a:rPr lang="fr-FR" sz="2400" dirty="0" err="1"/>
              <a:t>isolated</a:t>
            </a:r>
            <a:r>
              <a:rPr lang="fr-FR" sz="2400" dirty="0"/>
              <a:t> distal [</a:t>
            </a:r>
            <a:r>
              <a:rPr lang="fr-FR" sz="2400" dirty="0" err="1"/>
              <a:t>see</a:t>
            </a:r>
            <a:r>
              <a:rPr lang="fr-FR" sz="2400" dirty="0"/>
              <a:t> </a:t>
            </a:r>
            <a:r>
              <a:rPr lang="fr-FR" sz="2400" dirty="0" err="1"/>
              <a:t>remark</a:t>
            </a:r>
            <a:r>
              <a:rPr lang="fr-FR" sz="2400" dirty="0"/>
              <a:t>] or proximal),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recommend</a:t>
            </a:r>
            <a:r>
              <a:rPr lang="fr-FR" sz="2400" dirty="0"/>
              <a:t> </a:t>
            </a:r>
            <a:r>
              <a:rPr lang="fr-FR" sz="2400" dirty="0" err="1"/>
              <a:t>treatment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anticoagulation for </a:t>
            </a:r>
            <a:r>
              <a:rPr lang="fr-FR" sz="2400" dirty="0" err="1"/>
              <a:t>at</a:t>
            </a:r>
            <a:r>
              <a:rPr lang="fr-FR" sz="2400" dirty="0"/>
              <a:t> least 3 </a:t>
            </a:r>
            <a:r>
              <a:rPr lang="fr-FR" sz="2400" dirty="0" err="1"/>
              <a:t>months</a:t>
            </a:r>
            <a:r>
              <a:rPr lang="fr-FR" sz="2400" dirty="0"/>
              <a:t> over </a:t>
            </a:r>
            <a:r>
              <a:rPr lang="fr-FR" sz="2400" dirty="0" err="1"/>
              <a:t>treatment</a:t>
            </a:r>
            <a:r>
              <a:rPr lang="fr-FR" sz="2400" dirty="0"/>
              <a:t> of a </a:t>
            </a:r>
            <a:r>
              <a:rPr lang="fr-FR" sz="2400" dirty="0" err="1"/>
              <a:t>shorter</a:t>
            </a:r>
            <a:r>
              <a:rPr lang="fr-FR" sz="2400" dirty="0"/>
              <a:t> duration (Grade 1B). </a:t>
            </a:r>
            <a:r>
              <a:rPr lang="fr-FR" sz="2400" dirty="0" err="1"/>
              <a:t>After</a:t>
            </a:r>
            <a:r>
              <a:rPr lang="fr-FR" sz="2400" dirty="0"/>
              <a:t> 3 </a:t>
            </a:r>
            <a:r>
              <a:rPr lang="fr-FR" sz="2400" dirty="0" err="1"/>
              <a:t>months</a:t>
            </a:r>
            <a:r>
              <a:rPr lang="fr-FR" sz="2400" dirty="0"/>
              <a:t> of </a:t>
            </a:r>
            <a:r>
              <a:rPr lang="fr-FR" sz="2400" dirty="0" err="1"/>
              <a:t>treatment</a:t>
            </a:r>
            <a:r>
              <a:rPr lang="fr-FR" sz="2400" dirty="0"/>
              <a:t>, patients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unprovoked</a:t>
            </a:r>
            <a:r>
              <a:rPr lang="fr-FR" sz="2400" dirty="0"/>
              <a:t> DVT of the </a:t>
            </a:r>
            <a:r>
              <a:rPr lang="fr-FR" sz="2400" dirty="0" err="1"/>
              <a:t>leg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evaluated</a:t>
            </a:r>
            <a:r>
              <a:rPr lang="fr-FR" sz="2400" dirty="0"/>
              <a:t> for the </a:t>
            </a:r>
            <a:r>
              <a:rPr lang="fr-FR" sz="2400" b="1" dirty="0" err="1">
                <a:solidFill>
                  <a:srgbClr val="FF0000"/>
                </a:solidFill>
              </a:rPr>
              <a:t>risk-benefit</a:t>
            </a:r>
            <a:r>
              <a:rPr lang="fr-FR" sz="2400" b="1" dirty="0">
                <a:solidFill>
                  <a:srgbClr val="FF0000"/>
                </a:solidFill>
              </a:rPr>
              <a:t> ratio of </a:t>
            </a:r>
            <a:r>
              <a:rPr lang="fr-FR" sz="2400" b="1" dirty="0" err="1">
                <a:solidFill>
                  <a:srgbClr val="FF0000"/>
                </a:solidFill>
              </a:rPr>
              <a:t>extended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therapy</a:t>
            </a:r>
            <a:r>
              <a:rPr lang="fr-FR" sz="2400" b="1" dirty="0">
                <a:solidFill>
                  <a:srgbClr val="FF0000"/>
                </a:solidFill>
              </a:rPr>
              <a:t>.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31640" y="5805264"/>
            <a:ext cx="554461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fr-FR" sz="2500" dirty="0" smtClean="0"/>
              <a:t>Comment évaluer ce rapport bénéfice/risque?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9359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6346195"/>
            <a:ext cx="4536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err="1" smtClean="0"/>
              <a:t>European</a:t>
            </a:r>
            <a:r>
              <a:rPr lang="fr-FR" sz="1500" i="1" dirty="0" smtClean="0"/>
              <a:t> society of </a:t>
            </a:r>
            <a:r>
              <a:rPr lang="fr-FR" sz="1500" i="1" dirty="0" err="1" smtClean="0"/>
              <a:t>cardiology</a:t>
            </a:r>
            <a:r>
              <a:rPr lang="fr-FR" sz="1500" i="1" dirty="0" smtClean="0"/>
              <a:t>, 2014</a:t>
            </a:r>
            <a:endParaRPr lang="fr-FR" sz="15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9552" y="177281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FR" sz="2800" u="sng" dirty="0" smtClean="0">
                <a:solidFill>
                  <a:srgbClr val="000000"/>
                </a:solidFill>
              </a:rPr>
              <a:t>Pour estimer le risque de récurrence?</a:t>
            </a:r>
          </a:p>
          <a:p>
            <a:pPr marL="0" indent="0" algn="ctr">
              <a:buNone/>
            </a:pPr>
            <a:endParaRPr lang="fr-FR" sz="2800" u="sng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OUI</a:t>
            </a:r>
          </a:p>
        </p:txBody>
      </p:sp>
      <p:sp>
        <p:nvSpPr>
          <p:cNvPr id="11" name="Accolade fermante 10"/>
          <p:cNvSpPr/>
          <p:nvPr/>
        </p:nvSpPr>
        <p:spPr>
          <a:xfrm rot="5400000">
            <a:off x="3491880" y="3925505"/>
            <a:ext cx="432048" cy="201622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2411760" y="5221649"/>
            <a:ext cx="27363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dirty="0" smtClean="0"/>
              <a:t>« Considérer » l’anticoagulation au long cours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5656" y="3421449"/>
            <a:ext cx="2592288" cy="126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fr-FR" sz="2000" dirty="0"/>
              <a:t>ETEV spontané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55976" y="3421449"/>
            <a:ext cx="25922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fr-FR" sz="2000" dirty="0" smtClean="0"/>
              <a:t>Thrombophilie </a:t>
            </a:r>
            <a:r>
              <a:rPr lang="fr-FR" sz="2000" dirty="0"/>
              <a:t>(SAPL, AT, PC, PS, homozygote facteur II ou V) </a:t>
            </a:r>
          </a:p>
        </p:txBody>
      </p:sp>
    </p:spTree>
    <p:extLst>
      <p:ext uri="{BB962C8B-B14F-4D97-AF65-F5344CB8AC3E}">
        <p14:creationId xmlns:p14="http://schemas.microsoft.com/office/powerpoint/2010/main" val="6483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6202179"/>
            <a:ext cx="4536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/>
              <a:t>GEHT, 2009</a:t>
            </a:r>
            <a:endParaRPr lang="fr-FR" sz="15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56490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Risque de récurrence surtout déterminé par le caractère réversible des causes de l’ETEV mais: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Thrombophilie peut aider à la décision d’anticoaguler au long cours après un premier ETEV (Avant 60 ans)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En </a:t>
            </a:r>
            <a:r>
              <a:rPr lang="fr-FR" sz="2400" dirty="0"/>
              <a:t>cas de MTEV </a:t>
            </a:r>
            <a:r>
              <a:rPr lang="fr-FR" sz="2400" dirty="0" smtClean="0"/>
              <a:t>spontanée, </a:t>
            </a:r>
            <a:r>
              <a:rPr lang="fr-FR" sz="2400" dirty="0"/>
              <a:t>il est recommandé d’effectuer </a:t>
            </a:r>
            <a:r>
              <a:rPr lang="fr-FR" sz="2400" dirty="0" smtClean="0"/>
              <a:t> un bilan de thrombophilie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En </a:t>
            </a:r>
            <a:r>
              <a:rPr lang="fr-FR" sz="2400" dirty="0"/>
              <a:t>cas de MTEV survenue </a:t>
            </a:r>
            <a:r>
              <a:rPr lang="fr-FR" sz="2400" dirty="0" err="1"/>
              <a:t>après</a:t>
            </a:r>
            <a:r>
              <a:rPr lang="fr-FR" sz="2400" dirty="0"/>
              <a:t> circonstances </a:t>
            </a:r>
            <a:r>
              <a:rPr lang="fr-FR" sz="2400" dirty="0" err="1"/>
              <a:t>déclenchantes</a:t>
            </a:r>
            <a:r>
              <a:rPr lang="fr-FR" sz="2400" dirty="0"/>
              <a:t> majeures </a:t>
            </a:r>
            <a:r>
              <a:rPr lang="fr-FR" sz="2400" dirty="0" smtClean="0"/>
              <a:t>et </a:t>
            </a:r>
            <a:r>
              <a:rPr lang="fr-FR" sz="2400" dirty="0"/>
              <a:t>en l’absence de famille </a:t>
            </a:r>
            <a:r>
              <a:rPr lang="fr-FR" sz="2400" dirty="0" smtClean="0"/>
              <a:t>informative, le bilan de thrombophilie ne </a:t>
            </a:r>
            <a:r>
              <a:rPr lang="fr-FR" sz="2400" dirty="0"/>
              <a:t>doit pas </a:t>
            </a:r>
            <a:r>
              <a:rPr lang="fr-FR" sz="2400" dirty="0" err="1"/>
              <a:t>être</a:t>
            </a:r>
            <a:r>
              <a:rPr lang="fr-FR" sz="2400" dirty="0"/>
              <a:t> </a:t>
            </a:r>
            <a:r>
              <a:rPr lang="fr-FR" sz="2400" dirty="0" err="1"/>
              <a:t>systématiquement</a:t>
            </a:r>
            <a:r>
              <a:rPr lang="fr-FR" sz="2400" dirty="0"/>
              <a:t> </a:t>
            </a:r>
            <a:r>
              <a:rPr lang="fr-FR" sz="2400" dirty="0" err="1" smtClean="0"/>
              <a:t>effectuée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9552" y="177281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FR" sz="2800" u="sng" dirty="0" smtClean="0">
                <a:solidFill>
                  <a:srgbClr val="000000"/>
                </a:solidFill>
              </a:rPr>
              <a:t>Pour estimer le risque de récurrence</a:t>
            </a:r>
          </a:p>
        </p:txBody>
      </p:sp>
    </p:spTree>
    <p:extLst>
      <p:ext uri="{BB962C8B-B14F-4D97-AF65-F5344CB8AC3E}">
        <p14:creationId xmlns:p14="http://schemas.microsoft.com/office/powerpoint/2010/main" val="162988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1440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u="sng" dirty="0" smtClean="0">
                <a:solidFill>
                  <a:schemeClr val="tx1"/>
                </a:solidFill>
              </a:rPr>
              <a:t>Pour prévenir des ETEV dans la famille?</a:t>
            </a:r>
          </a:p>
          <a:p>
            <a:pPr marL="514350" indent="-514350">
              <a:buFont typeface="+mj-lt"/>
              <a:buAutoNum type="arabicPeriod" startAt="3"/>
            </a:pPr>
            <a:endParaRPr lang="fr-FR" sz="28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OUI (mais surtout pour les patientes)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57531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Chest</a:t>
            </a:r>
            <a:r>
              <a:rPr lang="fr-FR" i="1" dirty="0"/>
              <a:t>, 2012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415968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Recommandations HAS</a:t>
            </a:r>
            <a:endParaRPr lang="fr-FR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543278" y="6736283"/>
            <a:ext cx="561975" cy="365125"/>
          </a:xfrm>
        </p:spPr>
        <p:txBody>
          <a:bodyPr/>
          <a:lstStyle/>
          <a:p>
            <a:fld id="{8CE2E92A-1807-43A9-B79A-D98CC558A0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95536" y="3583617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/>
              <a:t>COC contre-indiquée si thrombophilie biologique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4725144"/>
            <a:ext cx="7344816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/>
              <a:t>Anticoagulation lors d’une grossesse adaptée en fonction (entre autres) d’une thrombophilie biologique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9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2" r="2425"/>
          <a:stretch>
            <a:fillRect/>
          </a:stretch>
        </p:blipFill>
        <p:spPr bwMode="auto">
          <a:xfrm>
            <a:off x="-17760" y="692696"/>
            <a:ext cx="9144000" cy="44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308304" y="651944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HAS, 2013</a:t>
            </a:r>
            <a:endParaRPr lang="fr-FR" sz="1600" i="1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/>
          <a:lstStyle/>
          <a:p>
            <a:r>
              <a:rPr lang="fr-FR" sz="4400" dirty="0" smtClean="0"/>
              <a:t>Contraception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352" t="4619" r="9019" b="10676"/>
          <a:stretch/>
        </p:blipFill>
        <p:spPr>
          <a:xfrm>
            <a:off x="-17925" y="5085185"/>
            <a:ext cx="9052439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rechercher des facteurs de risques?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1440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u="sng" dirty="0" smtClean="0">
                <a:solidFill>
                  <a:schemeClr val="tx1"/>
                </a:solidFill>
              </a:rPr>
              <a:t>Pour prévenir des ETEV dans la famille?</a:t>
            </a:r>
          </a:p>
          <a:p>
            <a:pPr marL="514350" indent="-514350">
              <a:buFont typeface="+mj-lt"/>
              <a:buAutoNum type="arabicPeriod" startAt="3"/>
            </a:pPr>
            <a:endParaRPr lang="fr-FR" sz="28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OUI (mais surtout pour les patientes)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57531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Chest</a:t>
            </a:r>
            <a:r>
              <a:rPr lang="fr-FR" i="1" dirty="0"/>
              <a:t>, 2012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415968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Recommandations HAS</a:t>
            </a:r>
            <a:endParaRPr lang="fr-FR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543278" y="6736283"/>
            <a:ext cx="561975" cy="365125"/>
          </a:xfrm>
        </p:spPr>
        <p:txBody>
          <a:bodyPr/>
          <a:lstStyle/>
          <a:p>
            <a:fld id="{8CE2E92A-1807-43A9-B79A-D98CC558A0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95536" y="3583617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/>
              <a:t>COC contre-indiquée si thrombophilie biologique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4725144"/>
            <a:ext cx="7344816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/>
              <a:t>Anticoagulation lors d’une grossesse adaptée en fonction (entre autres) d’une thrombophilie biologique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9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/>
          <a:lstStyle/>
          <a:p>
            <a:r>
              <a:rPr lang="fr-FR" dirty="0" smtClean="0"/>
              <a:t>Quel bilan de thrombophilie?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u="sng" dirty="0" smtClean="0"/>
              <a:t>Thrombophilie héréditaire</a:t>
            </a:r>
          </a:p>
          <a:p>
            <a:pPr marL="514350" indent="-514350">
              <a:buNone/>
            </a:pPr>
            <a:r>
              <a:rPr lang="fr-FR" dirty="0" smtClean="0"/>
              <a:t>AT, PC, PS, mutations V et II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FR" u="sng" dirty="0" smtClean="0"/>
              <a:t>Thrombophilie acquise</a:t>
            </a:r>
          </a:p>
          <a:p>
            <a:pPr marL="0" indent="0">
              <a:buNone/>
            </a:pPr>
            <a:r>
              <a:rPr lang="fr-FR" dirty="0" smtClean="0"/>
              <a:t>Anticoagulant circulant, anti-β2GP1, anti-</a:t>
            </a:r>
            <a:r>
              <a:rPr lang="fr-FR" dirty="0" err="1" smtClean="0"/>
              <a:t>cardiolipines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 startAt="3"/>
            </a:pPr>
            <a:r>
              <a:rPr lang="fr-FR" u="sng" dirty="0" smtClean="0"/>
              <a:t>Et les autres?</a:t>
            </a:r>
          </a:p>
          <a:p>
            <a:pPr lvl="1"/>
            <a:r>
              <a:rPr lang="fr-FR" dirty="0" smtClean="0"/>
              <a:t>Facteur VIII</a:t>
            </a:r>
          </a:p>
          <a:p>
            <a:pPr lvl="1"/>
            <a:r>
              <a:rPr lang="fr-FR" dirty="0" err="1" smtClean="0"/>
              <a:t>Homocystéïne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2915816" y="4005064"/>
            <a:ext cx="216024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75856" y="4221088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Seulement circonstances particulières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4797152"/>
            <a:ext cx="8208912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 startAt="4"/>
            </a:pPr>
            <a:r>
              <a:rPr lang="fr-FR" sz="2200" u="sng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Toujours rechercher une pathologie associée: 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Bilan hépatique, NFS, VS, EPS, haptoglobine, PSA, fonction rénale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Ac </a:t>
            </a:r>
            <a:r>
              <a:rPr lang="fr-FR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anti-noyaux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12160" y="651944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GEHT, 2009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51520" y="1412776"/>
            <a:ext cx="5276850" cy="5276851"/>
            <a:chOff x="1043608" y="-171400"/>
            <a:chExt cx="5276850" cy="5276851"/>
          </a:xfrm>
        </p:grpSpPr>
        <p:pic>
          <p:nvPicPr>
            <p:cNvPr id="6" name="Picture 2" descr="http://mattwisdom.files.wordpress.com/2012/01/balance_sca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-171400"/>
              <a:ext cx="5276850" cy="5276851"/>
            </a:xfrm>
            <a:prstGeom prst="rect">
              <a:avLst/>
            </a:prstGeom>
            <a:noFill/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619672" y="2996952"/>
              <a:ext cx="1656184" cy="6469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fr-FR" b="1" dirty="0"/>
                <a:t>Hémostase Ire </a:t>
              </a:r>
            </a:p>
            <a:p>
              <a:pPr algn="ctr"/>
              <a:r>
                <a:rPr lang="fr-FR" b="1" dirty="0"/>
                <a:t>Coagulation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499992" y="2924944"/>
              <a:ext cx="1226426" cy="3699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b="1" dirty="0"/>
                <a:t>Fibrinolyse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1656184"/>
          </a:xfrm>
        </p:spPr>
        <p:txBody>
          <a:bodyPr>
            <a:noAutofit/>
          </a:bodyPr>
          <a:lstStyle/>
          <a:p>
            <a:pPr defTabSz="914400">
              <a:lnSpc>
                <a:spcPts val="5800"/>
              </a:lnSpc>
            </a:pPr>
            <a:r>
              <a:rPr lang="fr-FR" sz="49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L’hémostase normale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4048" y="2924944"/>
            <a:ext cx="385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système à l’équilibre: une coagulation maitrisée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pPr eaLnBrk="1" hangingPunct="1"/>
            <a:r>
              <a:rPr lang="fr-FR" dirty="0"/>
              <a:t>Epidémiologie en fonction du facteur de risque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258888" y="2133600"/>
          <a:ext cx="6707187" cy="3034557"/>
        </p:xfrm>
        <a:graphic>
          <a:graphicData uri="http://schemas.openxmlformats.org/drawingml/2006/table">
            <a:tbl>
              <a:tblPr/>
              <a:tblGrid>
                <a:gridCol w="2127250"/>
                <a:gridCol w="1700212"/>
                <a:gridCol w="287972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Déficit/anomalie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population         générale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Incidence MTEV pour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10 patients-années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AT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0,02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1,7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PS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0,03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0,7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PC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0,2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0,7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Gène prothrombine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(Hétérozygote)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(Europe)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0,11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FV Leiden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(hétérozygote)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(Caucasien)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0,10</a:t>
                      </a:r>
                    </a:p>
                  </a:txBody>
                  <a:tcPr marL="91441" marR="91441"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3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fr-FR" dirty="0" smtClean="0"/>
              <a:t>Thrombophilie génétique, oui, mais pour qui?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fr-FR" u="sng" dirty="0" smtClean="0"/>
              <a:t>Thrombose veineuse profonde:</a:t>
            </a:r>
          </a:p>
          <a:p>
            <a:pPr lvl="1"/>
            <a:r>
              <a:rPr lang="fr-FR" dirty="0" smtClean="0"/>
              <a:t>Age &lt; 60 ans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Evènement spontané</a:t>
            </a:r>
          </a:p>
          <a:p>
            <a:pPr lvl="1"/>
            <a:r>
              <a:rPr lang="fr-FR" dirty="0" smtClean="0"/>
              <a:t>Si circonstance </a:t>
            </a:r>
            <a:r>
              <a:rPr lang="fr-FR" dirty="0" err="1" smtClean="0"/>
              <a:t>déclenchante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Femme : oui</a:t>
            </a:r>
          </a:p>
          <a:p>
            <a:pPr lvl="2"/>
            <a:r>
              <a:rPr lang="fr-FR" dirty="0" smtClean="0"/>
              <a:t>Homme: non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évènement, spontané ou déclenché.</a:t>
            </a:r>
          </a:p>
          <a:p>
            <a:r>
              <a:rPr lang="fr-FR" u="sng" dirty="0" smtClean="0"/>
              <a:t>Thrombose veineuse superficielle:</a:t>
            </a:r>
          </a:p>
          <a:p>
            <a:pPr lvl="1"/>
            <a:r>
              <a:rPr lang="fr-FR" dirty="0" smtClean="0"/>
              <a:t>Attention aux évènements sur veines saines!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5229200"/>
            <a:ext cx="828092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fr-FR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Recherche SAPL: idem sauf qu’il n’y a pas de limite d’âge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fr-FR" dirty="0" smtClean="0"/>
              <a:t>Thrombophilie génétique, oui, mais quand?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Problème = interférence des médicaments: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83568" y="2996952"/>
          <a:ext cx="684076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/>
                <a:gridCol w="1386154"/>
                <a:gridCol w="2034226"/>
                <a:gridCol w="1710190"/>
              </a:tblGrid>
              <a:tr h="4155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Héparine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Avk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AOD</a:t>
                      </a:r>
                      <a:endParaRPr lang="fr-FR" dirty="0"/>
                    </a:p>
                  </a:txBody>
                  <a:tcPr/>
                </a:tc>
              </a:tr>
              <a:tr h="1024620">
                <a:tc>
                  <a:txBody>
                    <a:bodyPr/>
                    <a:lstStyle/>
                    <a:p>
                      <a:r>
                        <a:rPr lang="fr-FR" dirty="0" smtClean="0"/>
                        <a:t>Tests perturbés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PC et PS</a:t>
                      </a:r>
                    </a:p>
                    <a:p>
                      <a:r>
                        <a:rPr lang="fr-FR" dirty="0" smtClean="0"/>
                        <a:t>ACC si INR &gt;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ACC,</a:t>
                      </a:r>
                      <a:r>
                        <a:rPr lang="fr-FR" baseline="0" dirty="0" smtClean="0"/>
                        <a:t> PC, PS, AT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501317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Donc bilan à faire soit à l’arrêt du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traitement anticoagulant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soit en réalisant un 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changement thérapeutique 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temporaire (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switch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AVK – HBPM)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smtClean="0"/>
              <a:t>M. C, 44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ATCD: hyperactivité traitée par </a:t>
            </a:r>
            <a:r>
              <a:rPr lang="fr-FR" dirty="0" err="1"/>
              <a:t>Ritaline</a:t>
            </a:r>
            <a:endParaRPr lang="fr-FR" dirty="0"/>
          </a:p>
          <a:p>
            <a:r>
              <a:rPr lang="fr-FR" dirty="0"/>
              <a:t>Pas d’antécédents familiaux de MTEV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Histoire thrombotique personnelle:</a:t>
            </a:r>
          </a:p>
          <a:p>
            <a:r>
              <a:rPr lang="fr-FR" dirty="0"/>
              <a:t>2002 EP segmentaire spontanée</a:t>
            </a:r>
          </a:p>
          <a:p>
            <a:r>
              <a:rPr lang="fr-FR" dirty="0"/>
              <a:t>2006 TVP sous plâtre (localisation précise non retrouvée)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Faut-il réaliser rechercher des facteurs de risque d’ETEV?</a:t>
            </a:r>
            <a:r>
              <a:rPr lang="fr-FR" dirty="0"/>
              <a:t> </a:t>
            </a:r>
            <a:r>
              <a:rPr lang="fr-FR" dirty="0" smtClean="0">
                <a:solidFill>
                  <a:schemeClr val="tx1"/>
                </a:solidFill>
              </a:rPr>
              <a:t>Oui mais ici bilan de thrombophilie négative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Quelle conduite à tenir à long terme?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Prévention des situations à risque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Si nouvel ETEV: discuter anticoagulation au long cours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Fille: contre-indication COC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34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600200"/>
          </a:xfrm>
        </p:spPr>
        <p:txBody>
          <a:bodyPr/>
          <a:lstStyle/>
          <a:p>
            <a:r>
              <a:rPr lang="fr-FR" dirty="0" smtClean="0"/>
              <a:t>Cas clinique n°2</a:t>
            </a:r>
            <a:br>
              <a:rPr lang="fr-FR" dirty="0" smtClean="0"/>
            </a:br>
            <a:r>
              <a:rPr lang="fr-FR" dirty="0" smtClean="0"/>
              <a:t>M. D, 68 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7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M. D, 68 ans, TV récidivantes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u="sng" dirty="0" smtClean="0"/>
              <a:t>ATCD:</a:t>
            </a:r>
            <a:r>
              <a:rPr lang="fr-FR" dirty="0" smtClean="0"/>
              <a:t> Pas d’ATCD </a:t>
            </a:r>
            <a:r>
              <a:rPr lang="fr-FR" dirty="0" err="1" smtClean="0"/>
              <a:t>thrombo-embolique</a:t>
            </a:r>
            <a:r>
              <a:rPr lang="fr-FR" dirty="0" smtClean="0"/>
              <a:t>, pas de comorbidités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Actif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Histoire thrombotique:</a:t>
            </a:r>
            <a:endParaRPr lang="fr-FR" u="sng" dirty="0"/>
          </a:p>
          <a:p>
            <a:r>
              <a:rPr lang="fr-FR" dirty="0" smtClean="0"/>
              <a:t>Juillet 2012 : TVP tibiale postérieure compliquée d'une embolie segmentaire et sous segmentaire droite. Facteurs déclenchant : long voyage en train. Traitement PREVISCAN pendant six mois.</a:t>
            </a:r>
          </a:p>
          <a:p>
            <a:r>
              <a:rPr lang="fr-FR" dirty="0" smtClean="0"/>
              <a:t>Octobre 2013 : thrombose veineuse </a:t>
            </a:r>
            <a:r>
              <a:rPr lang="fr-FR" dirty="0" err="1" smtClean="0"/>
              <a:t>gastrocnémienne</a:t>
            </a:r>
            <a:r>
              <a:rPr lang="fr-FR" dirty="0" smtClean="0"/>
              <a:t> à droite. Traitement anticoagulant durant 3 semaines.</a:t>
            </a:r>
          </a:p>
          <a:p>
            <a:r>
              <a:rPr lang="fr-FR" dirty="0" smtClean="0"/>
              <a:t>Octobre 2014 : TVP musculaire droite </a:t>
            </a:r>
            <a:r>
              <a:rPr lang="fr-FR" dirty="0" err="1" smtClean="0"/>
              <a:t>gastrocnémienne</a:t>
            </a:r>
            <a:r>
              <a:rPr lang="fr-FR" dirty="0" smtClean="0"/>
              <a:t> de nouveau avec extension péronière, suite à un vol en Iran. Traitement par Xarelto.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 Question = quelle attitude thérapeutique?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346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M. D, 68 ans, TV récidivantes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u="sng" dirty="0" smtClean="0"/>
              <a:t>ATCD:</a:t>
            </a:r>
            <a:r>
              <a:rPr lang="fr-FR" dirty="0" smtClean="0"/>
              <a:t> Pas d’ATCD </a:t>
            </a:r>
            <a:r>
              <a:rPr lang="fr-FR" dirty="0" err="1" smtClean="0"/>
              <a:t>thrombo-embolique</a:t>
            </a:r>
            <a:r>
              <a:rPr lang="fr-FR" dirty="0" smtClean="0"/>
              <a:t>, pas de comorbidités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Actif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Histoire thrombotique:</a:t>
            </a:r>
            <a:endParaRPr lang="fr-FR" u="sng" dirty="0"/>
          </a:p>
          <a:p>
            <a:r>
              <a:rPr lang="fr-FR" dirty="0" smtClean="0"/>
              <a:t>Juillet 2012 : TVP tibiale postérieure compliquée d'une embolie segmentaire et sous segmentaire droite. Facteurs déclenchant : long voyage en train. Traitement PREVISCAN pendant six mois.</a:t>
            </a:r>
          </a:p>
          <a:p>
            <a:r>
              <a:rPr lang="fr-FR" dirty="0" smtClean="0"/>
              <a:t>Octobre 2013 : thrombose veineuse </a:t>
            </a:r>
            <a:r>
              <a:rPr lang="fr-FR" dirty="0" err="1" smtClean="0"/>
              <a:t>gastrocnémienne</a:t>
            </a:r>
            <a:r>
              <a:rPr lang="fr-FR" dirty="0" smtClean="0"/>
              <a:t> à droite. Traitement anticoagulant durant 3 semaines.</a:t>
            </a:r>
          </a:p>
          <a:p>
            <a:r>
              <a:rPr lang="fr-FR" dirty="0" smtClean="0"/>
              <a:t>Octobre 2014 : TVP musculaire droite </a:t>
            </a:r>
            <a:r>
              <a:rPr lang="fr-FR" dirty="0" err="1" smtClean="0"/>
              <a:t>gastrocnémienne</a:t>
            </a:r>
            <a:r>
              <a:rPr lang="fr-FR" dirty="0" smtClean="0"/>
              <a:t> de nouveau avec extension péronière, suite à un vol en Iran. Traitement par Xarelto.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 Question = quelle attitude thérapeutique?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Faut-il rechercher un cancer?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err="1" smtClean="0"/>
              <a:t>Picciolli</a:t>
            </a:r>
            <a:r>
              <a:rPr lang="fr-FR" u="sng" dirty="0" smtClean="0"/>
              <a:t>, 2004:</a:t>
            </a:r>
            <a:r>
              <a:rPr lang="fr-FR" dirty="0" smtClean="0"/>
              <a:t> Recherche extensive de cancer lors d’une première TVP spontanée.</a:t>
            </a: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 D</a:t>
            </a:r>
            <a:r>
              <a:rPr lang="fr-FR" dirty="0" smtClean="0"/>
              <a:t>iminution du délai diagnostic de cancer mais pas d’effet sur la survie.</a:t>
            </a:r>
          </a:p>
          <a:p>
            <a:pPr marL="0" indent="0">
              <a:buNone/>
            </a:pPr>
            <a:r>
              <a:rPr lang="fr-FR" dirty="0" smtClean="0"/>
              <a:t>Limites de l’étude: effectifs trop faibles pour détecter une baisse de 75% de la mortalité par cancer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7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Faut-il rechercher un cancer?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fr-FR" dirty="0" smtClean="0"/>
              <a:t>Pour tout ETEV spontané, rechercher un cancer par:</a:t>
            </a:r>
          </a:p>
          <a:p>
            <a:pPr marL="0" indent="0">
              <a:buNone/>
            </a:pPr>
            <a:r>
              <a:rPr lang="fr-FR" dirty="0" smtClean="0"/>
              <a:t>	- Examen physique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Radio thoracique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Bilan sanguin (NFS, Bilan hépatique)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 smtClean="0"/>
              <a:t>« Considérer » scan TAP et mammographie si &gt; 40 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95936" y="526834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The National Institute for </a:t>
            </a:r>
            <a:r>
              <a:rPr lang="fr-FR" i="1" dirty="0" err="1"/>
              <a:t>Health</a:t>
            </a:r>
            <a:r>
              <a:rPr lang="fr-FR" i="1" dirty="0"/>
              <a:t> and Care </a:t>
            </a:r>
            <a:r>
              <a:rPr lang="fr-FR" i="1" dirty="0" smtClean="0"/>
              <a:t>Excellence, 2014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5500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8100392" y="256490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14603"/>
              </p:ext>
            </p:extLst>
          </p:nvPr>
        </p:nvGraphicFramePr>
        <p:xfrm>
          <a:off x="1259632" y="2276872"/>
          <a:ext cx="6096000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Facteurs déclenchant majeurs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Facteurs génétiques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Autre</a:t>
                      </a:r>
                      <a:r>
                        <a:rPr lang="fr-FR" baseline="0" dirty="0" smtClean="0"/>
                        <a:t> conditions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Chirurgie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Inflammation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Immobilisation plâtrée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Sd</a:t>
                      </a:r>
                      <a:r>
                        <a:rPr lang="fr-FR" dirty="0" smtClean="0"/>
                        <a:t>  néphrotique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Alitement &gt; 3jours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antithrombine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Age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Cancer actif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Mutation 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Contraception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Mutation 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Grossesse etc.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82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841" y="-25345"/>
            <a:ext cx="8229600" cy="1124744"/>
          </a:xfrm>
        </p:spPr>
        <p:txBody>
          <a:bodyPr/>
          <a:lstStyle/>
          <a:p>
            <a:r>
              <a:rPr lang="fr-FR" dirty="0" smtClean="0"/>
              <a:t>Bilan de M. 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168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Anti-β2GP1 </a:t>
            </a:r>
            <a:r>
              <a:rPr lang="fr-FR" b="1" dirty="0" err="1" smtClean="0"/>
              <a:t>Ig</a:t>
            </a:r>
            <a:r>
              <a:rPr lang="fr-FR" b="1" dirty="0" smtClean="0"/>
              <a:t> M positif</a:t>
            </a:r>
          </a:p>
          <a:p>
            <a:r>
              <a:rPr lang="fr-FR" b="1" dirty="0"/>
              <a:t>A</a:t>
            </a:r>
            <a:r>
              <a:rPr lang="fr-FR" b="1" dirty="0" smtClean="0"/>
              <a:t>nti</a:t>
            </a:r>
            <a:r>
              <a:rPr lang="fr-FR" b="1" dirty="0"/>
              <a:t>-</a:t>
            </a:r>
            <a:r>
              <a:rPr lang="fr-FR" b="1" dirty="0" err="1" smtClean="0"/>
              <a:t>cardiolipines</a:t>
            </a:r>
            <a:r>
              <a:rPr lang="fr-FR" b="1" dirty="0" smtClean="0"/>
              <a:t> </a:t>
            </a:r>
            <a:r>
              <a:rPr lang="fr-FR" b="1" dirty="0" err="1" smtClean="0"/>
              <a:t>IgM</a:t>
            </a:r>
            <a:r>
              <a:rPr lang="fr-FR" b="1" dirty="0" smtClean="0"/>
              <a:t> positif</a:t>
            </a:r>
          </a:p>
          <a:p>
            <a:r>
              <a:rPr lang="fr-FR" dirty="0"/>
              <a:t>ACC </a:t>
            </a:r>
            <a:r>
              <a:rPr lang="fr-FR" dirty="0" smtClean="0"/>
              <a:t>négatif</a:t>
            </a:r>
            <a:endParaRPr lang="fr-FR" b="1" dirty="0" smtClean="0"/>
          </a:p>
          <a:p>
            <a:r>
              <a:rPr lang="fr-FR" dirty="0"/>
              <a:t>Bilan de thrombophilie négatif par </a:t>
            </a:r>
            <a:r>
              <a:rPr lang="fr-FR" dirty="0" smtClean="0"/>
              <a:t>ailleurs (non indiqué)</a:t>
            </a:r>
            <a:endParaRPr lang="fr-FR" dirty="0"/>
          </a:p>
          <a:p>
            <a:r>
              <a:rPr lang="fr-FR" dirty="0"/>
              <a:t>Scan TAP négatif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 Les problèmes commencent!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71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-603448"/>
            <a:ext cx="8229600" cy="1600200"/>
          </a:xfrm>
        </p:spPr>
        <p:txBody>
          <a:bodyPr>
            <a:normAutofit/>
          </a:bodyPr>
          <a:lstStyle/>
          <a:p>
            <a:r>
              <a:rPr lang="fr-FR" b="1" dirty="0" smtClean="0"/>
              <a:t>Critères de SAPL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8229600" cy="4608512"/>
          </a:xfrm>
          <a:noFill/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800" b="1" u="sng" dirty="0" smtClean="0"/>
              <a:t>Thrombose </a:t>
            </a:r>
            <a:r>
              <a:rPr lang="fr-FR" sz="1800" b="1" u="sng" dirty="0"/>
              <a:t>vasculaire</a:t>
            </a:r>
          </a:p>
          <a:p>
            <a:pPr marL="0" indent="0">
              <a:buNone/>
            </a:pPr>
            <a:r>
              <a:rPr lang="fr-FR" sz="1800" dirty="0"/>
              <a:t>Au moins un épisode de </a:t>
            </a:r>
            <a:r>
              <a:rPr lang="fr-FR" sz="1800" b="1" dirty="0"/>
              <a:t>thrombose veineuse </a:t>
            </a:r>
            <a:r>
              <a:rPr lang="fr-FR" sz="1800" b="1" dirty="0" smtClean="0"/>
              <a:t>…</a:t>
            </a:r>
          </a:p>
          <a:p>
            <a:pPr marL="0" indent="0">
              <a:buNone/>
            </a:pPr>
            <a:endParaRPr lang="fr-FR" sz="1800" b="1" u="sng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FR" sz="1800" b="1" u="sng" dirty="0" smtClean="0"/>
              <a:t>Critères biologiques (Sapporo </a:t>
            </a:r>
            <a:r>
              <a:rPr lang="fr-FR" sz="1800" b="1" u="sng" dirty="0"/>
              <a:t>et Sydney </a:t>
            </a:r>
            <a:r>
              <a:rPr lang="fr-FR" sz="1800" b="1" u="sng" dirty="0" smtClean="0"/>
              <a:t>2004)</a:t>
            </a:r>
            <a:endParaRPr lang="fr-FR" sz="1800" b="1" u="sng" dirty="0"/>
          </a:p>
          <a:p>
            <a:r>
              <a:rPr lang="fr-FR" sz="1800" b="1" dirty="0"/>
              <a:t>Mise en évidence d’un LA </a:t>
            </a:r>
            <a:r>
              <a:rPr lang="fr-FR" sz="1800" dirty="0"/>
              <a:t>(détecté d’après les recommandations du</a:t>
            </a:r>
          </a:p>
          <a:p>
            <a:pPr>
              <a:buNone/>
            </a:pPr>
            <a:r>
              <a:rPr lang="fr-FR" sz="1800" dirty="0"/>
              <a:t>sous comité LA de l’ISTH), 2X ou plus,  à plus de 12 semaines</a:t>
            </a:r>
          </a:p>
          <a:p>
            <a:pPr>
              <a:buNone/>
            </a:pPr>
            <a:r>
              <a:rPr lang="fr-FR" sz="1800" dirty="0" smtClean="0"/>
              <a:t>d’intervalle</a:t>
            </a:r>
            <a:endParaRPr lang="fr-FR" sz="1800" dirty="0"/>
          </a:p>
          <a:p>
            <a:r>
              <a:rPr lang="fr-FR" sz="1800" b="1" dirty="0"/>
              <a:t>Présence d’un ACL </a:t>
            </a:r>
            <a:r>
              <a:rPr lang="fr-FR" sz="1800" dirty="0"/>
              <a:t>d’</a:t>
            </a:r>
            <a:r>
              <a:rPr lang="fr-FR" sz="1800" dirty="0" err="1"/>
              <a:t>isotype</a:t>
            </a:r>
            <a:r>
              <a:rPr lang="fr-FR" sz="1800" dirty="0"/>
              <a:t> IgG et/ou </a:t>
            </a:r>
            <a:r>
              <a:rPr lang="fr-FR" sz="1800" dirty="0" err="1"/>
              <a:t>IgM</a:t>
            </a:r>
            <a:r>
              <a:rPr lang="fr-FR" sz="1800" dirty="0"/>
              <a:t> dans le plasma ou sérum,</a:t>
            </a:r>
          </a:p>
          <a:p>
            <a:pPr>
              <a:buNone/>
            </a:pPr>
            <a:r>
              <a:rPr lang="fr-FR" sz="1800" dirty="0"/>
              <a:t>de titre moyen ou fort (&gt; 40 UGPL ou &gt; 99e percentile) 2X ou plus,  à</a:t>
            </a:r>
          </a:p>
          <a:p>
            <a:pPr>
              <a:buNone/>
            </a:pPr>
            <a:r>
              <a:rPr lang="fr-FR" sz="1800" dirty="0"/>
              <a:t>plus de 12 semaines </a:t>
            </a:r>
            <a:r>
              <a:rPr lang="fr-FR" sz="1800" dirty="0" smtClean="0"/>
              <a:t>d’intervalle</a:t>
            </a:r>
            <a:endParaRPr lang="fr-FR" sz="1800" dirty="0"/>
          </a:p>
          <a:p>
            <a:r>
              <a:rPr lang="fr-FR" sz="1800" b="1" dirty="0"/>
              <a:t>Présence d’un antiB2GPI </a:t>
            </a:r>
            <a:r>
              <a:rPr lang="fr-FR" sz="1800" dirty="0"/>
              <a:t>d’</a:t>
            </a:r>
            <a:r>
              <a:rPr lang="fr-FR" sz="1800" dirty="0" err="1"/>
              <a:t>isotype</a:t>
            </a:r>
            <a:r>
              <a:rPr lang="fr-FR" sz="1800" dirty="0"/>
              <a:t> IgG et/ou </a:t>
            </a:r>
            <a:r>
              <a:rPr lang="fr-FR" sz="1800" dirty="0" err="1"/>
              <a:t>IgM</a:t>
            </a:r>
            <a:r>
              <a:rPr lang="fr-FR" sz="1800" dirty="0"/>
              <a:t> dans le plasma ou</a:t>
            </a:r>
          </a:p>
          <a:p>
            <a:pPr>
              <a:buNone/>
            </a:pPr>
            <a:r>
              <a:rPr lang="fr-FR" sz="1800" dirty="0"/>
              <a:t>sérum, de titre  &gt; 99e percentile) 2X ou plus,  à plus de 12 semaines</a:t>
            </a:r>
          </a:p>
          <a:p>
            <a:pPr>
              <a:buNone/>
            </a:pPr>
            <a:r>
              <a:rPr lang="fr-FR" sz="1800" dirty="0" smtClean="0"/>
              <a:t>d’intervalle</a:t>
            </a: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8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841" y="-25345"/>
            <a:ext cx="8229600" cy="1124744"/>
          </a:xfrm>
        </p:spPr>
        <p:txBody>
          <a:bodyPr/>
          <a:lstStyle/>
          <a:p>
            <a:r>
              <a:rPr lang="fr-FR" dirty="0" smtClean="0"/>
              <a:t>Bilan de M. 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936104"/>
          </a:xfrm>
        </p:spPr>
        <p:txBody>
          <a:bodyPr>
            <a:normAutofit/>
          </a:bodyPr>
          <a:lstStyle/>
          <a:p>
            <a:r>
              <a:rPr lang="fr-FR" b="1" dirty="0"/>
              <a:t>Anti-β2GP1 </a:t>
            </a:r>
            <a:r>
              <a:rPr lang="fr-FR" b="1" dirty="0" err="1"/>
              <a:t>Ig</a:t>
            </a:r>
            <a:r>
              <a:rPr lang="fr-FR" b="1" dirty="0"/>
              <a:t> M positif</a:t>
            </a:r>
          </a:p>
          <a:p>
            <a:r>
              <a:rPr lang="fr-FR" b="1" dirty="0"/>
              <a:t>Anti-</a:t>
            </a:r>
            <a:r>
              <a:rPr lang="fr-FR" b="1" dirty="0" err="1"/>
              <a:t>cardiolipines</a:t>
            </a:r>
            <a:r>
              <a:rPr lang="fr-FR" b="1" dirty="0"/>
              <a:t> </a:t>
            </a:r>
            <a:r>
              <a:rPr lang="fr-FR" b="1" dirty="0" err="1"/>
              <a:t>IgM</a:t>
            </a:r>
            <a:r>
              <a:rPr lang="fr-FR" b="1" dirty="0"/>
              <a:t> </a:t>
            </a:r>
            <a:r>
              <a:rPr lang="fr-FR" b="1" dirty="0" smtClean="0"/>
              <a:t>positif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Capture d’écran 2015-04-20 à 20.58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" y="1916832"/>
            <a:ext cx="7164288" cy="40398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8144" y="616530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EHA, 2015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7164288" y="3933056"/>
            <a:ext cx="360040" cy="19442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668344" y="4437112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Qui a raison?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59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M. D, 68 ans, TV récidivantes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494116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ym typeface="Wingdings"/>
              </a:rPr>
              <a:t> </a:t>
            </a:r>
            <a:r>
              <a:rPr lang="fr-FR" sz="2000" b="1" u="sng" dirty="0" smtClean="0"/>
              <a:t>Proposition </a:t>
            </a:r>
            <a:r>
              <a:rPr lang="fr-FR" sz="2000" b="1" u="sng" dirty="0"/>
              <a:t>de prise en charge et projet de soins</a:t>
            </a:r>
            <a:r>
              <a:rPr lang="fr-FR" sz="2000" u="sng" dirty="0"/>
              <a:t> </a:t>
            </a:r>
            <a:r>
              <a:rPr lang="fr-FR" sz="2000" dirty="0"/>
              <a:t>: </a:t>
            </a:r>
            <a:r>
              <a:rPr lang="fr-FR" sz="2000" b="1" dirty="0"/>
              <a:t>La situation clinique ne justifie pas un traitement au long cours (1 seul ETEV </a:t>
            </a:r>
            <a:r>
              <a:rPr lang="fr-FR" sz="2000" b="1" dirty="0" smtClean="0"/>
              <a:t>proximal). Rapport bénéfice/risque en défaveur de l’anticoagulation au </a:t>
            </a:r>
            <a:r>
              <a:rPr lang="fr-FR" sz="2000" b="1" smtClean="0"/>
              <a:t>long cours.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170080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Thromboses distales à risque moindre (par rapport aux TVP) de: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Extension proximale (10%)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Récidive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64088" y="27809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Palaretti</a:t>
            </a:r>
            <a:r>
              <a:rPr lang="fr-FR" i="1" dirty="0" smtClean="0"/>
              <a:t>, 2014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32849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 </a:t>
            </a:r>
            <a:r>
              <a:rPr lang="fr-FR" dirty="0" err="1" smtClean="0"/>
              <a:t>IgM</a:t>
            </a:r>
            <a:r>
              <a:rPr lang="fr-FR" dirty="0" smtClean="0"/>
              <a:t> </a:t>
            </a:r>
            <a:r>
              <a:rPr lang="fr-FR" dirty="0"/>
              <a:t>ACL et anti-B2GP1 moins </a:t>
            </a:r>
            <a:r>
              <a:rPr lang="fr-FR" dirty="0" err="1"/>
              <a:t>thrombogènes</a:t>
            </a:r>
            <a:r>
              <a:rPr lang="fr-FR" dirty="0"/>
              <a:t> que </a:t>
            </a:r>
            <a:r>
              <a:rPr lang="fr-FR" dirty="0" smtClean="0"/>
              <a:t>IgG</a:t>
            </a:r>
          </a:p>
          <a:p>
            <a:endParaRPr lang="fr-FR" dirty="0" smtClean="0"/>
          </a:p>
          <a:p>
            <a:r>
              <a:rPr lang="fr-FR" dirty="0" smtClean="0"/>
              <a:t>3. Patient actif (randonnées longues) plutôt défavorable à l’anticoagulation à vie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67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Octobre 2015 </a:t>
            </a:r>
            <a:r>
              <a:rPr lang="fr-FR" dirty="0" smtClean="0">
                <a:sym typeface="Wingdings" pitchFamily="2" charset="2"/>
              </a:rPr>
              <a:t> Thrombose veineuse musculaire gauche</a:t>
            </a:r>
          </a:p>
          <a:p>
            <a:r>
              <a:rPr lang="fr-FR" dirty="0" smtClean="0">
                <a:sym typeface="Wingdings" pitchFamily="2" charset="2"/>
              </a:rPr>
              <a:t>Bilan de contrôle: négativation des Ac anticardiolipines et anti-B2GP1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2</a:t>
            </a:r>
            <a:r>
              <a:rPr lang="fr-FR" baseline="30000" dirty="0" smtClean="0">
                <a:sym typeface="Wingdings" pitchFamily="2" charset="2"/>
              </a:rPr>
              <a:t>ème</a:t>
            </a:r>
            <a:r>
              <a:rPr lang="fr-FR" dirty="0" smtClean="0">
                <a:sym typeface="Wingdings" pitchFamily="2" charset="2"/>
              </a:rPr>
              <a:t> avis auprès du Pr Constans (Médecine vasculaire, CHU Bordeaux): pas d’indication à une anticoagulation au long cours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smtClean="0"/>
              <a:t> 2 mots du 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Thrombose veineuse superficielle: </a:t>
            </a:r>
            <a:r>
              <a:rPr lang="fr-FR" dirty="0" err="1" smtClean="0"/>
              <a:t>Arixtra</a:t>
            </a:r>
            <a:r>
              <a:rPr lang="fr-FR" dirty="0" smtClean="0"/>
              <a:t> 6 semaines (pas de </a:t>
            </a:r>
            <a:r>
              <a:rPr lang="fr-FR" dirty="0" err="1" smtClean="0"/>
              <a:t>Préviscan</a:t>
            </a:r>
            <a:r>
              <a:rPr lang="fr-FR" dirty="0" smtClean="0"/>
              <a:t> ou AOD)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Thrombose veineuse profonde ou embolie pulmonaire unique:</a:t>
            </a:r>
          </a:p>
          <a:p>
            <a:pPr lvl="1"/>
            <a:r>
              <a:rPr lang="fr-FR" dirty="0" smtClean="0"/>
              <a:t>Provoqué: anticoagulation 3 mois</a:t>
            </a:r>
          </a:p>
          <a:p>
            <a:pPr lvl="1"/>
            <a:r>
              <a:rPr lang="fr-FR" dirty="0" smtClean="0"/>
              <a:t>Spontané:  anticoagulation &gt; 3 mois (6 mois?)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TVP/EP et cancer: </a:t>
            </a:r>
          </a:p>
          <a:p>
            <a:pPr lvl="1"/>
            <a:r>
              <a:rPr lang="fr-FR" dirty="0" smtClean="0"/>
              <a:t>HBPM tant que cancer actif (en théorie)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Bas de contention: quasiment toujours!</a:t>
            </a:r>
          </a:p>
          <a:p>
            <a:endParaRPr lang="fr-FR" dirty="0" smtClean="0"/>
          </a:p>
          <a:p>
            <a:r>
              <a:rPr lang="fr-FR" dirty="0" smtClean="0"/>
              <a:t>Traitement au long cours? 2 évènement proximaux ou SAPL. Dans les autres situations, décision au cas par cas…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Bilan de thrombophilie participe à la décision de traitement au long cours, à la prévention dans la famille et à la gestion des grossesses.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Il ne doit pas être systématique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Ne jamais oublier de chercher des causes acquises autres: SAPL, cancer, inflammation chronique, </a:t>
            </a:r>
            <a:r>
              <a:rPr lang="fr-FR" dirty="0" err="1" smtClean="0"/>
              <a:t>Sd</a:t>
            </a:r>
            <a:r>
              <a:rPr lang="fr-FR" dirty="0" smtClean="0"/>
              <a:t> néphrotique etc.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600200"/>
          </a:xfrm>
        </p:spPr>
        <p:txBody>
          <a:bodyPr/>
          <a:lstStyle/>
          <a:p>
            <a:r>
              <a:rPr lang="fr-FR" dirty="0" smtClean="0"/>
              <a:t>Des questions?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2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8815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313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8807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0556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431" y="2060848"/>
            <a:ext cx="6271897" cy="40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844824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3600" dirty="0" smtClean="0"/>
              <a:t>La MTEV, une maladie </a:t>
            </a:r>
            <a:r>
              <a:rPr lang="fr-FR" sz="3600" dirty="0" err="1" smtClean="0"/>
              <a:t>multi-factorielle</a:t>
            </a:r>
            <a:r>
              <a:rPr lang="fr-FR" sz="3600" dirty="0" smtClean="0"/>
              <a:t> complexe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600200"/>
          </a:xfrm>
        </p:spPr>
        <p:txBody>
          <a:bodyPr/>
          <a:lstStyle/>
          <a:p>
            <a:r>
              <a:rPr lang="fr-FR" dirty="0" smtClean="0"/>
              <a:t>Cas clinique n°1</a:t>
            </a:r>
            <a:br>
              <a:rPr lang="fr-FR" dirty="0" smtClean="0"/>
            </a:br>
            <a:r>
              <a:rPr lang="fr-FR" dirty="0" smtClean="0"/>
              <a:t>M. C, 44 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E92A-1807-43A9-B79A-D98CC558A02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8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écutive">
  <a:themeElements>
    <a:clrScheme name="Exé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Révolution.thmx</Template>
  <TotalTime>2958</TotalTime>
  <Words>1585</Words>
  <Application>Microsoft Macintosh PowerPoint</Application>
  <PresentationFormat>Présentation à l'écran (4:3)</PresentationFormat>
  <Paragraphs>305</Paragraphs>
  <Slides>37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Exécutive</vt:lpstr>
      <vt:lpstr>Thromboses veineuses à répétition et thrombophilie</vt:lpstr>
      <vt:lpstr>L’hémostase normale</vt:lpstr>
      <vt:lpstr>La MTEV, une maladie multi-factorielle complexe</vt:lpstr>
      <vt:lpstr>La MTEV, une maladie multi-factorielle complexe</vt:lpstr>
      <vt:lpstr>La MTEV, une maladie multi-factorielle complexe</vt:lpstr>
      <vt:lpstr>La MTEV, une maladie multi-factorielle complexe</vt:lpstr>
      <vt:lpstr>La MTEV, une maladie multi-factorielle complexe</vt:lpstr>
      <vt:lpstr>La MTEV, une maladie multi-factorielle complexe</vt:lpstr>
      <vt:lpstr>Cas clinique n°1 M. C, 44 ans</vt:lpstr>
      <vt:lpstr>M. C, 44 ans</vt:lpstr>
      <vt:lpstr>Pourquoi rechercher des facteurs de risques?</vt:lpstr>
      <vt:lpstr>Pourquoi rechercher des facteurs de risques?</vt:lpstr>
      <vt:lpstr>Pourquoi rechercher des facteurs de risques?</vt:lpstr>
      <vt:lpstr>Pourquoi rechercher des facteurs de risques?</vt:lpstr>
      <vt:lpstr>Pourquoi rechercher des facteurs de risques?</vt:lpstr>
      <vt:lpstr>Pourquoi rechercher des facteurs de risques?</vt:lpstr>
      <vt:lpstr>Contraception</vt:lpstr>
      <vt:lpstr>Pourquoi rechercher des facteurs de risques?</vt:lpstr>
      <vt:lpstr>Quel bilan de thrombophilie?</vt:lpstr>
      <vt:lpstr>Epidémiologie en fonction du facteur de risque</vt:lpstr>
      <vt:lpstr>Thrombophilie génétique, oui, mais pour qui?</vt:lpstr>
      <vt:lpstr>Thrombophilie génétique, oui, mais quand?</vt:lpstr>
      <vt:lpstr>M. C, 44 ans</vt:lpstr>
      <vt:lpstr>Cas clinique n°2 M. D, 68 ans</vt:lpstr>
      <vt:lpstr>M. D, 68 ans, TV récidivantes</vt:lpstr>
      <vt:lpstr>Présentation PowerPoint</vt:lpstr>
      <vt:lpstr>M. D, 68 ans, TV récidivantes</vt:lpstr>
      <vt:lpstr>Faut-il rechercher un cancer?</vt:lpstr>
      <vt:lpstr>Faut-il rechercher un cancer?</vt:lpstr>
      <vt:lpstr>Bilan de M. D</vt:lpstr>
      <vt:lpstr>Critères de SAPL</vt:lpstr>
      <vt:lpstr>Bilan de M. D</vt:lpstr>
      <vt:lpstr>M. D, 68 ans, TV récidivantes</vt:lpstr>
      <vt:lpstr>La suite…</vt:lpstr>
      <vt:lpstr> 2 mots du traitement</vt:lpstr>
      <vt:lpstr>Take home message</vt:lpstr>
      <vt:lpstr>Des questions?</vt:lpstr>
    </vt:vector>
  </TitlesOfParts>
  <Company>chcb.fr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Thromboses veineuses à répétition et thrombophilie</dc:title>
  <dc:creator>install</dc:creator>
  <cp:lastModifiedBy>Aguirre</cp:lastModifiedBy>
  <cp:revision>181</cp:revision>
  <dcterms:created xsi:type="dcterms:W3CDTF">2015-04-13T11:48:15Z</dcterms:created>
  <dcterms:modified xsi:type="dcterms:W3CDTF">2016-02-04T15:09:55Z</dcterms:modified>
</cp:coreProperties>
</file>