
<file path=[Content_Types].xml><?xml version="1.0" encoding="utf-8"?>
<Types xmlns="http://schemas.openxmlformats.org/package/2006/content-types">
  <Default ContentType="application/vnd.openxmlformats-package.relationships+xml" Extension="rels"/>
  <Override ContentType="application/vnd.openxmlformats-officedocument.presentationml.slide+xml" PartName="/ppt/slides/slide14.xml"/>
  <Default ContentType="application/xml" Extension="xml"/>
  <Override ContentType="application/vnd.openxmlformats-officedocument.presentationml.slide+xml" PartName="/ppt/slides/slide45.xml"/>
  <Override ContentType="application/vnd.openxmlformats-officedocument.presentationml.tableStyles+xml" PartName="/ppt/tableStyles.xml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6.xml"/>
  <Override ContentType="application/vnd.openxmlformats-officedocument.presentationml.slide+xml" PartName="/ppt/slides/slide28.xml"/>
  <Override ContentType="application/vnd.openxmlformats-officedocument.presentationml.slide+xml" PartName="/ppt/slides/slide54.xml"/>
  <Override ContentType="application/vnd.openxmlformats-officedocument.presentationml.slide+xml" PartName="/ppt/slides/slide21.xml"/>
  <Override ContentType="application/vnd.openxmlformats-officedocument.presentationml.slide+xml" PartName="/ppt/slides/slide37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30.xml"/>
  <Override ContentType="application/vnd.openxmlformats-officedocument.presentationml.slide+xml" PartName="/ppt/slides/slide13.xml"/>
  <Override ContentType="application/vnd.openxmlformats-officedocument.presentationml.slideMaster+xml" PartName="/ppt/slideMasters/slideMaster1.xml"/>
  <Override ContentType="application/vnd.openxmlformats-package.core-properties+xml" PartName="/docProps/core.xml"/>
  <Override ContentType="application/vnd.openxmlformats-officedocument.presentationml.slide+xml" PartName="/ppt/slides/slide44.xml"/>
  <Override ContentType="application/vnd.openxmlformats-officedocument.presentationml.slideLayout+xml" PartName="/ppt/slideLayouts/slideLayout15.xml"/>
  <Override ContentType="application/vnd.openxmlformats-officedocument.presentationml.slide+xml" PartName="/ppt/slides/slide27.xml"/>
  <Override ContentType="application/vnd.openxmlformats-officedocument.presentationml.slide+xml" PartName="/ppt/slides/slide53.xml"/>
  <Override ContentType="application/vnd.openxmlformats-officedocument.presentationml.slide+xml" PartName="/ppt/slides/slide20.xml"/>
  <Override ContentType="application/vnd.openxmlformats-officedocument.presentationml.slide+xml" PartName="/ppt/slides/slide36.xml"/>
  <Default ContentType="image/x-emf" Extension="emf"/>
  <Override ContentType="application/vnd.openxmlformats-officedocument.presentationml.slide+xml" PartName="/ppt/slides/slide4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4.xml"/>
  <Default ContentType="image/png" Extension="png"/>
  <Override ContentType="application/vnd.openxmlformats-officedocument.presentationml.slide+xml" PartName="/ppt/slides/slide12.xml"/>
  <Override ContentType="application/vnd.openxmlformats-officedocument.presentationml.presProps+xml" PartName="/ppt/presProps.xml"/>
  <Override ContentType="application/vnd.openxmlformats-officedocument.presentationml.slide+xml" PartName="/ppt/slides/slide43.xml"/>
  <Override ContentType="application/vnd.openxmlformats-officedocument.presentationml.slide+xml" PartName="/ppt/slides/slide26.xml"/>
  <Override ContentType="application/vnd.openxmlformats-officedocument.presentationml.slideLayout+xml" PartName="/ppt/slideLayouts/slideLayout14.xml"/>
  <Override ContentType="application/vnd.openxmlformats-officedocument.presentationml.slide+xml" PartName="/ppt/slides/slide52.xml"/>
  <Override ContentType="application/vnd.openxmlformats-officedocument.presentationml.slide+xml" PartName="/ppt/slides/slide35.xml"/>
  <Override ContentType="application/vnd.openxmlformats-officedocument.presentationml.slide+xml" PartName="/ppt/slides/slide3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3.xml"/>
  <Override ContentType="application/vnd.openxmlformats-officedocument.presentationml.slide+xml" PartName="/ppt/slides/slide11.xml"/>
  <Override ContentType="application/vnd.openxmlformats-officedocument.presentationml.slide+xml" PartName="/ppt/slides/slide49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3.xml"/>
  <Override ContentType="application/vnd.openxmlformats-officedocument.presentationml.slide+xml" PartName="/ppt/slides/slide25.xml"/>
  <Override ContentType="application/vnd.openxmlformats-officedocument.presentationml.slide+xml" PartName="/ppt/slides/slide51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34.xml"/>
  <Override ContentType="application/vnd.openxmlformats-officedocument.presentationml.slide+xml" PartName="/ppt/slides/slide2.xml"/>
  <Override ContentType="application/vnd.openxmlformats-officedocument.presentationml.slideLayout+xml" PartName="/ppt/slideLayouts/slideLayout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extended-properties+xml" PartName="/docProps/app.xml"/>
  <Override ContentType="application/vnd.openxmlformats-officedocument.presentationml.slide+xml" PartName="/ppt/slides/slide48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41.xml"/>
  <Override ContentType="application/vnd.openxmlformats-officedocument.presentationml.slideLayout+xml" PartName="/ppt/slideLayouts/slideLayout12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33.xml"/>
  <Override ContentType="application/vnd.openxmlformats-officedocument.presentationml.slide+xml" PartName="/ppt/slides/slide1.xml"/>
  <Override ContentType="application/vnd.openxmlformats-officedocument.presentationml.slideLayout+xml" PartName="/ppt/slideLayouts/slideLayout1.xml"/>
  <Override ContentType="application/vnd.openxmlformats-officedocument.presentationml.slide+xml" PartName="/ppt/slides/slide16.xml"/>
  <Default ContentType="image/jpeg" Extension="jpeg"/>
  <Override ContentType="application/vnd.openxmlformats-officedocument.presentationml.viewProps+xml" PartName="/ppt/viewProps.xml"/>
  <Override ContentType="application/vnd.openxmlformats-officedocument.presentationml.slide+xml" PartName="/ppt/slides/slide47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40.xml"/>
  <Override ContentType="application/vnd.openxmlformats-officedocument.theme+xml" PartName="/ppt/theme/theme2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39.xml"/>
  <Override ContentType="application/vnd.openxmlformats-officedocument.presentationml.slide+xml" PartName="/ppt/slides/slide23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15.xml"/>
  <Override ContentType="application/vnd.openxmlformats-officedocument.presentationml.slide+xml" PartName="/ppt/slides/slide46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9.xml"/>
  <Override ContentType="application/vnd.openxmlformats-officedocument.presentationml.slide+xml" PartName="/ppt/slides/slide55.xml"/>
  <Override ContentType="application/vnd.openxmlformats-officedocument.theme+xml" PartName="/ppt/theme/theme1.xml"/>
  <Override ContentType="application/vnd.openxmlformats-officedocument.presentationml.slide+xml" PartName="/ppt/slides/slide22.xml"/>
  <Override ContentType="application/vnd.openxmlformats-officedocument.presentationml.slide+xml" PartName="/ppt/slides/slide38.xml"/>
  <Override ContentType="application/vnd.openxmlformats-officedocument.presentationml.presentation.main+xml" PartName="/ppt/presentation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31.xml"/>
  <Default ContentType="application/vnd.openxmlformats-officedocument.presentationml.printerSettings" Extension="bin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7"/>
  </p:notesMasterIdLst>
  <p:sldIdLst>
    <p:sldId id="286" r:id="rId2"/>
    <p:sldId id="285" r:id="rId3"/>
    <p:sldId id="288" r:id="rId4"/>
    <p:sldId id="289" r:id="rId5"/>
    <p:sldId id="290" r:id="rId6"/>
    <p:sldId id="272" r:id="rId7"/>
    <p:sldId id="291" r:id="rId8"/>
    <p:sldId id="292" r:id="rId9"/>
    <p:sldId id="298" r:id="rId10"/>
    <p:sldId id="270" r:id="rId11"/>
    <p:sldId id="273" r:id="rId12"/>
    <p:sldId id="951" r:id="rId13"/>
    <p:sldId id="293" r:id="rId14"/>
    <p:sldId id="263" r:id="rId15"/>
    <p:sldId id="3084" r:id="rId16"/>
    <p:sldId id="3085" r:id="rId17"/>
    <p:sldId id="3082" r:id="rId18"/>
    <p:sldId id="3040" r:id="rId19"/>
    <p:sldId id="3041" r:id="rId20"/>
    <p:sldId id="259" r:id="rId21"/>
    <p:sldId id="261" r:id="rId22"/>
    <p:sldId id="264" r:id="rId23"/>
    <p:sldId id="262" r:id="rId24"/>
    <p:sldId id="265" r:id="rId25"/>
    <p:sldId id="266" r:id="rId26"/>
    <p:sldId id="3042" r:id="rId27"/>
    <p:sldId id="283" r:id="rId28"/>
    <p:sldId id="267" r:id="rId29"/>
    <p:sldId id="3090" r:id="rId30"/>
    <p:sldId id="3086" r:id="rId31"/>
    <p:sldId id="3087" r:id="rId32"/>
    <p:sldId id="280" r:id="rId33"/>
    <p:sldId id="284" r:id="rId34"/>
    <p:sldId id="294" r:id="rId35"/>
    <p:sldId id="295" r:id="rId36"/>
    <p:sldId id="299" r:id="rId37"/>
    <p:sldId id="279" r:id="rId38"/>
    <p:sldId id="3088" r:id="rId39"/>
    <p:sldId id="3089" r:id="rId40"/>
    <p:sldId id="281" r:id="rId41"/>
    <p:sldId id="282" r:id="rId42"/>
    <p:sldId id="274" r:id="rId43"/>
    <p:sldId id="3072" r:id="rId44"/>
    <p:sldId id="927" r:id="rId45"/>
    <p:sldId id="275" r:id="rId46"/>
    <p:sldId id="2021" r:id="rId47"/>
    <p:sldId id="490" r:id="rId48"/>
    <p:sldId id="3073" r:id="rId49"/>
    <p:sldId id="3091" r:id="rId50"/>
    <p:sldId id="3075" r:id="rId51"/>
    <p:sldId id="3079" r:id="rId52"/>
    <p:sldId id="3076" r:id="rId53"/>
    <p:sldId id="3078" r:id="rId54"/>
    <p:sldId id="269" r:id="rId55"/>
    <p:sldId id="3077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2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0A2F-3B72-E242-BFC4-0A94F58AC77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1D4E0-6713-B145-8161-9FC60406BBD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D4E0-6713-B145-8161-9FC60406BBD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06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294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C1FE5-FAB5-4FD2-9BBD-1878ED307EDF}" type="slidenum">
              <a:rPr lang="fr-FR" smtClean="0">
                <a:solidFill>
                  <a:prstClr val="black"/>
                </a:solidFill>
              </a:rPr>
              <a:pPr/>
              <a:t>44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243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CEFD7-5D8F-C841-B657-A88DF637B2FB}" type="slidenum">
              <a:rPr lang="fr-FR" smtClean="0">
                <a:solidFill>
                  <a:prstClr val="black"/>
                </a:solidFill>
              </a:rPr>
              <a:pPr/>
              <a:t>46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944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08965" y="6597651"/>
            <a:ext cx="935037" cy="260351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4D5E8BC-713B-41F5-A17C-EA31B2560A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904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74BD-F4D1-034B-9398-71F0E8FBBFA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6107E01-1F29-B245-98F3-3B9BEDF7C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310" y="6094119"/>
            <a:ext cx="8200038" cy="716191"/>
          </a:xfrm>
        </p:spPr>
        <p:txBody>
          <a:bodyPr anchor="b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Modifier les styles du texte du </a:t>
            </a:r>
            <a:r>
              <a:rPr lang="fr-FR" dirty="0" err="1"/>
              <a:t>masqu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496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74BD-F4D1-034B-9398-71F0E8FBBFA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6107E01-1F29-B245-98F3-3B9BEDF7C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310" y="6094119"/>
            <a:ext cx="8200038" cy="716191"/>
          </a:xfrm>
        </p:spPr>
        <p:txBody>
          <a:bodyPr anchor="b">
            <a:noAutofit/>
          </a:bodyPr>
          <a:lstStyle>
            <a:lvl1pPr marL="0" indent="0">
              <a:lnSpc>
                <a:spcPts val="1000"/>
              </a:lnSpc>
              <a:buFontTx/>
              <a:buNone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r-FR" dirty="0"/>
              <a:t>Modifier les styles du texte du </a:t>
            </a:r>
            <a:r>
              <a:rPr lang="fr-FR" dirty="0" err="1"/>
              <a:t>masqu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496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8171" y="642985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AFCA0B"/>
                </a:solidFill>
              </a:rPr>
              <a:t>|</a:t>
            </a:r>
            <a:r>
              <a:rPr lang="fr-FR" dirty="0"/>
              <a:t> </a:t>
            </a:r>
            <a:fld id="{98E0876C-FB44-4D2E-A23A-877A93833F3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551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83145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7A12-BB11-458C-B5AB-02F6463781E5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B510-DAAA-43A8-9FAE-A470AB3F53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525619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8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 smtClean="0"/>
            </a:lvl2pPr>
            <a:lvl3pPr>
              <a:defRPr lang="fr-FR" dirty="0"/>
            </a:lvl3pPr>
          </a:lstStyle>
          <a:p>
            <a:pPr lvl="0">
              <a:spcBef>
                <a:spcPts val="0"/>
              </a:spcBef>
              <a:spcAft>
                <a:spcPts val="225"/>
              </a:spcAft>
              <a:buClr>
                <a:srgbClr val="81BD55"/>
              </a:buClr>
            </a:pPr>
            <a:r>
              <a:rPr lang="fr-FR" dirty="0"/>
              <a:t>Cliquez pour modifier les styles du texte du masque</a:t>
            </a:r>
          </a:p>
          <a:p>
            <a:pPr lvl="1">
              <a:spcBef>
                <a:spcPts val="0"/>
              </a:spcBef>
              <a:spcAft>
                <a:spcPts val="225"/>
              </a:spcAft>
              <a:buClr>
                <a:srgbClr val="81BD55"/>
              </a:buClr>
            </a:pPr>
            <a:r>
              <a:rPr lang="fr-FR" dirty="0"/>
              <a:t>Deuxième niveau</a:t>
            </a:r>
          </a:p>
          <a:p>
            <a:pPr lvl="2">
              <a:spcBef>
                <a:spcPts val="0"/>
              </a:spcBef>
              <a:spcAft>
                <a:spcPts val="225"/>
              </a:spcAft>
              <a:buClr>
                <a:srgbClr val="81BD55"/>
              </a:buClr>
            </a:pPr>
            <a:r>
              <a:rPr lang="fr-FR" dirty="0"/>
              <a:t>Troisième niveau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0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C024-A0D3-9649-8075-BD6074FAC8DA}" type="datetimeFigureOut">
              <a:rPr lang="fr-FR" smtClean="0"/>
              <a:pPr/>
              <a:t>15/12/21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9DC8-C97E-BC46-9D9B-6D6CCCDB34F6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 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1" Target="../slideLayouts/slideLayout15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1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45.xml.rels><?xml version="1.0" encoding="UTF-8" standalone="yes" ?><Relationships xmlns="http://schemas.openxmlformats.org/package/2006/relationships"><Relationship Id="rId3" Target="../media/image33.pn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jpeg" Type="http://schemas.openxmlformats.org/officeDocument/2006/relationships/image"/><Relationship Id="rId1" Target="../slideLayouts/slideLayout14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jpe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06118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Diabète de type 2 : encore du nouveau !</a:t>
            </a:r>
            <a:br>
              <a:rPr lang="fr-FR" dirty="0"/>
            </a:br>
            <a:r>
              <a:rPr lang="fr-FR" dirty="0"/>
              <a:t>Dr Menon – Dr Teynie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FE02896-97F5-41B7-A0F2-9E0D805BA8BE}"/>
              </a:ext>
            </a:extLst>
          </p:cNvPr>
          <p:cNvSpPr/>
          <p:nvPr/>
        </p:nvSpPr>
        <p:spPr>
          <a:xfrm>
            <a:off x="1604682" y="4724400"/>
            <a:ext cx="1425389" cy="1401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D606E0D-3E54-4EA1-907F-35A5BFED7142}"/>
              </a:ext>
            </a:extLst>
          </p:cNvPr>
          <p:cNvSpPr txBox="1"/>
          <p:nvPr/>
        </p:nvSpPr>
        <p:spPr>
          <a:xfrm>
            <a:off x="6929718" y="6257365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</a:t>
            </a:r>
            <a:r>
              <a:rPr lang="fr-FR" dirty="0" err="1"/>
              <a:t>C.Bures</a:t>
            </a:r>
            <a:endParaRPr lang="fr-FR" dirty="0"/>
          </a:p>
        </p:txBody>
      </p:sp>
      <p:pic>
        <p:nvPicPr>
          <p:cNvPr id="7" name="Espace réservé du contenu 6" descr="Capture d’écran 2021-12-15 à 21.47.0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03" r="-5503"/>
          <a:stretch>
            <a:fillRect/>
          </a:stretch>
        </p:blipFill>
        <p:spPr>
          <a:xfrm>
            <a:off x="-575469" y="2332037"/>
            <a:ext cx="8229600" cy="4525963"/>
          </a:xfrm>
        </p:spPr>
      </p:pic>
      <p:sp>
        <p:nvSpPr>
          <p:cNvPr id="8" name="ZoneTexte 7"/>
          <p:cNvSpPr txBox="1"/>
          <p:nvPr/>
        </p:nvSpPr>
        <p:spPr>
          <a:xfrm>
            <a:off x="2118947" y="1685706"/>
            <a:ext cx="429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Ça bouge en </a:t>
            </a:r>
            <a:r>
              <a:rPr lang="fr-FR" sz="3600" dirty="0" err="1" smtClean="0">
                <a:solidFill>
                  <a:srgbClr val="000090"/>
                </a:solidFill>
              </a:rPr>
              <a:t>diabéto</a:t>
            </a:r>
            <a:r>
              <a:rPr lang="fr-FR" sz="3600" dirty="0" smtClean="0">
                <a:solidFill>
                  <a:srgbClr val="000090"/>
                </a:solidFill>
              </a:rPr>
              <a:t> !</a:t>
            </a:r>
            <a:endParaRPr lang="fr-FR" sz="3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Analogues du GLP-1 : effets physiologiques</a:t>
            </a:r>
          </a:p>
        </p:txBody>
      </p:sp>
      <p:pic>
        <p:nvPicPr>
          <p:cNvPr id="6" name="Espace réservé du contenu 5" descr="Capture d’écran 2021-12-11 à 21.13.2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6" r="-556"/>
          <a:stretch>
            <a:fillRect/>
          </a:stretch>
        </p:blipFill>
        <p:spPr>
          <a:xfrm>
            <a:off x="24594" y="1600200"/>
            <a:ext cx="9093991" cy="5001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1-12-11 à 21.09.14.png"/>
          <p:cNvPicPr>
            <a:picLocks noGrp="1" noChangeAspect="1"/>
          </p:cNvPicPr>
          <p:nvPr>
            <p:ph idx="1"/>
          </p:nvPr>
        </p:nvPicPr>
        <p:blipFill>
          <a:blip r:embed="rId3"/>
          <a:srcRect l="-429" r="-429"/>
          <a:stretch>
            <a:fillRect/>
          </a:stretch>
        </p:blipFill>
        <p:spPr>
          <a:xfrm>
            <a:off x="0" y="1030656"/>
            <a:ext cx="9265209" cy="5095508"/>
          </a:xfrm>
        </p:spPr>
      </p:pic>
      <p:sp>
        <p:nvSpPr>
          <p:cNvPr id="6" name="Interdiction 5"/>
          <p:cNvSpPr/>
          <p:nvPr/>
        </p:nvSpPr>
        <p:spPr>
          <a:xfrm>
            <a:off x="3398903" y="2312395"/>
            <a:ext cx="822960" cy="822960"/>
          </a:xfrm>
          <a:prstGeom prst="noSmoking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nterdiction 6"/>
          <p:cNvSpPr/>
          <p:nvPr/>
        </p:nvSpPr>
        <p:spPr>
          <a:xfrm>
            <a:off x="2552152" y="5275530"/>
            <a:ext cx="822960" cy="822960"/>
          </a:xfrm>
          <a:prstGeom prst="noSmoking">
            <a:avLst/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B92A851-5A19-4D87-A8DE-B243E56FB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76811" y="510103"/>
            <a:ext cx="3428999" cy="9879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3F15D1-9178-4826-A5E7-D06242890644}"/>
              </a:ext>
            </a:extLst>
          </p:cNvPr>
          <p:cNvSpPr txBox="1"/>
          <p:nvPr/>
        </p:nvSpPr>
        <p:spPr>
          <a:xfrm>
            <a:off x="5087296" y="5433233"/>
            <a:ext cx="3094892" cy="784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Injection SC hebdomadaire </a:t>
            </a:r>
          </a:p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Dose initiale 1,5 mg/semaine</a:t>
            </a:r>
          </a:p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Dose maximale 4,5 mg/semaine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96EEE89-8A07-4F4B-A082-350712DCBD37}"/>
              </a:ext>
            </a:extLst>
          </p:cNvPr>
          <p:cNvSpPr txBox="1"/>
          <p:nvPr/>
        </p:nvSpPr>
        <p:spPr>
          <a:xfrm>
            <a:off x="5087296" y="553969"/>
            <a:ext cx="3094892" cy="784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Injection SC quotidienne </a:t>
            </a:r>
          </a:p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Dose initiale 0,6 mg/j pendant 1 semaine puis 1,2 mg/j voire 1,8 mg/j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A8B0E4-944D-4873-8A3F-9970A9FFDB7E}"/>
              </a:ext>
            </a:extLst>
          </p:cNvPr>
          <p:cNvSpPr txBox="1"/>
          <p:nvPr/>
        </p:nvSpPr>
        <p:spPr>
          <a:xfrm>
            <a:off x="4503968" y="2583207"/>
            <a:ext cx="3807852" cy="1015663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Injection SC hebdomadaire </a:t>
            </a:r>
          </a:p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Dose initiale 0,25 mg/semaine pendant 1 mois puis 0,5 mg/semaine</a:t>
            </a:r>
          </a:p>
          <a:p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Dose maximale 1 mg /semaine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106682-0AF7-4210-AE4E-097CFA513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70" y="4744612"/>
            <a:ext cx="2289468" cy="17137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24DC363-01C9-4C10-A2F0-56514A697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13" y="2341334"/>
            <a:ext cx="2878010" cy="181266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45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05428"/>
            <a:ext cx="8229600" cy="1143000"/>
          </a:xfrm>
        </p:spPr>
        <p:txBody>
          <a:bodyPr/>
          <a:lstStyle/>
          <a:p>
            <a:r>
              <a:rPr lang="fr-FR" dirty="0"/>
              <a:t>AWARD 11</a:t>
            </a:r>
          </a:p>
        </p:txBody>
      </p:sp>
      <p:pic>
        <p:nvPicPr>
          <p:cNvPr id="8" name="Image 7" descr="Capture d’écran 2021-12-15 à 22.35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64" y="3916910"/>
            <a:ext cx="6067429" cy="2962085"/>
          </a:xfrm>
          <a:prstGeom prst="rect">
            <a:avLst/>
          </a:prstGeom>
        </p:spPr>
      </p:pic>
      <p:pic>
        <p:nvPicPr>
          <p:cNvPr id="14" name="Espace réservé du contenu 13" descr="Capture d’écran 2021-12-15 à 22.35.03.png"/>
          <p:cNvPicPr>
            <a:picLocks noGrp="1" noChangeAspect="1"/>
          </p:cNvPicPr>
          <p:nvPr>
            <p:ph idx="1"/>
          </p:nvPr>
        </p:nvPicPr>
        <p:blipFill>
          <a:blip r:embed="rId3"/>
          <a:srcRect t="-6246" b="-6246"/>
          <a:stretch>
            <a:fillRect/>
          </a:stretch>
        </p:blipFill>
        <p:spPr>
          <a:xfrm>
            <a:off x="1698294" y="777832"/>
            <a:ext cx="5908689" cy="3249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874" y="7017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AR-GLP1 et événements cardiovasculaires : les essais randomisés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04C3EEE-C619-1B49-942A-515DD0217024}"/>
              </a:ext>
            </a:extLst>
          </p:cNvPr>
          <p:cNvSpPr txBox="1"/>
          <p:nvPr/>
        </p:nvSpPr>
        <p:spPr>
          <a:xfrm>
            <a:off x="107504" y="6345775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>
                <a:solidFill>
                  <a:prstClr val="black"/>
                </a:solidFill>
              </a:rPr>
              <a:t>D’après </a:t>
            </a:r>
            <a:r>
              <a:rPr lang="fr-FR" sz="1050" i="1" dirty="0" err="1">
                <a:solidFill>
                  <a:prstClr val="black"/>
                </a:solidFill>
              </a:rPr>
              <a:t>Kristensen</a:t>
            </a:r>
            <a:r>
              <a:rPr lang="fr-FR" sz="1050" i="1" dirty="0">
                <a:solidFill>
                  <a:prstClr val="black"/>
                </a:solidFill>
              </a:rPr>
              <a:t> SL et al. Lancet </a:t>
            </a:r>
            <a:r>
              <a:rPr lang="fr-FR" sz="1050" i="1" dirty="0" err="1">
                <a:solidFill>
                  <a:prstClr val="black"/>
                </a:solidFill>
              </a:rPr>
              <a:t>Diabetes</a:t>
            </a:r>
            <a:r>
              <a:rPr lang="fr-FR" sz="1050" i="1" dirty="0">
                <a:solidFill>
                  <a:prstClr val="black"/>
                </a:solidFill>
              </a:rPr>
              <a:t> </a:t>
            </a:r>
            <a:r>
              <a:rPr lang="fr-FR" sz="1050" i="1" dirty="0" err="1">
                <a:solidFill>
                  <a:prstClr val="black"/>
                </a:solidFill>
              </a:rPr>
              <a:t>Endocrinol</a:t>
            </a:r>
            <a:r>
              <a:rPr lang="fr-FR" sz="1050" i="1" dirty="0">
                <a:solidFill>
                  <a:prstClr val="black"/>
                </a:solidFill>
              </a:rPr>
              <a:t> 2019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5938818"/>
              </p:ext>
            </p:extLst>
          </p:nvPr>
        </p:nvGraphicFramePr>
        <p:xfrm>
          <a:off x="149394" y="2044030"/>
          <a:ext cx="8677076" cy="277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798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1753565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707254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  <a:gridCol w="878340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3"/>
                    </a:ext>
                  </a:extLst>
                </a:gridCol>
                <a:gridCol w="3910119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4"/>
                    </a:ext>
                  </a:extLst>
                </a:gridCol>
              </a:tblGrid>
              <a:tr h="420628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Etude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Population</a:t>
                      </a:r>
                      <a:r>
                        <a:rPr lang="fr-FR" sz="1100" baseline="0" dirty="0"/>
                        <a:t> étudiée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HbA1c initiale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Suivi</a:t>
                      </a:r>
                    </a:p>
                    <a:p>
                      <a:pPr algn="ctr"/>
                      <a:r>
                        <a:rPr lang="fr-FR" sz="1100" dirty="0"/>
                        <a:t>médian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Principaux</a:t>
                      </a:r>
                      <a:r>
                        <a:rPr lang="fr-FR" sz="1100" baseline="0" dirty="0"/>
                        <a:t> résultats</a:t>
                      </a:r>
                      <a:endParaRPr lang="fr-FR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453979">
                <a:tc>
                  <a:txBody>
                    <a:bodyPr/>
                    <a:lstStyle/>
                    <a:p>
                      <a:r>
                        <a:rPr lang="fr-FR" sz="11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HARMONY-</a:t>
                      </a:r>
                      <a:r>
                        <a:rPr lang="fr-FR" sz="1100" b="1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Outcomes</a:t>
                      </a:r>
                      <a:endParaRPr lang="fr-FR" sz="11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fr-FR" sz="11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albiglutide</a:t>
                      </a:r>
                      <a:r>
                        <a:rPr lang="fr-FR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n= 9463 (31% femmes)</a:t>
                      </a:r>
                    </a:p>
                    <a:p>
                      <a:r>
                        <a:rPr lang="fr-FR" sz="105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Prévention</a:t>
                      </a:r>
                      <a:r>
                        <a:rPr lang="fr-FR" sz="105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secondaire 100%</a:t>
                      </a:r>
                      <a:endParaRPr lang="fr-FR" sz="105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8,7%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1,6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MACE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 -22% (IDM, AVC ou décès CV)</a:t>
                      </a:r>
                    </a:p>
                    <a:p>
                      <a:endParaRPr lang="fr-FR" sz="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IDM -25%</a:t>
                      </a:r>
                      <a:endParaRPr lang="fr-FR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4"/>
                  </a:ext>
                </a:extLst>
              </a:tr>
              <a:tr h="535844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C00000"/>
                          </a:solidFill>
                        </a:rPr>
                        <a:t>SUSTAIN-6</a:t>
                      </a:r>
                    </a:p>
                    <a:p>
                      <a:r>
                        <a:rPr lang="fr-FR" sz="1100" dirty="0" err="1">
                          <a:solidFill>
                            <a:srgbClr val="C00000"/>
                          </a:solidFill>
                        </a:rPr>
                        <a:t>sémaglutide</a:t>
                      </a:r>
                      <a:endParaRPr lang="fr-FR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n= 3297 (39% femmes)</a:t>
                      </a:r>
                    </a:p>
                    <a:p>
                      <a:r>
                        <a:rPr lang="fr-FR" sz="1050" dirty="0"/>
                        <a:t>Prévention</a:t>
                      </a:r>
                      <a:r>
                        <a:rPr lang="fr-FR" sz="1050" baseline="0" dirty="0"/>
                        <a:t> secondaire 83%</a:t>
                      </a:r>
                    </a:p>
                    <a:p>
                      <a:r>
                        <a:rPr lang="fr-FR" sz="1050" u="sng" baseline="0" dirty="0"/>
                        <a:t>Etude de non infériorité</a:t>
                      </a:r>
                      <a:endParaRPr lang="fr-FR" sz="1050" u="sng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8,7%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2,1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MACE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 -26%</a:t>
                      </a:r>
                    </a:p>
                    <a:p>
                      <a:endParaRPr lang="fr-FR" sz="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100" b="1" i="1" baseline="0" dirty="0">
                          <a:solidFill>
                            <a:srgbClr val="00B050"/>
                          </a:solidFill>
                        </a:rPr>
                        <a:t>AVC -39% - 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Critère composite rénal -36% (↓ </a:t>
                      </a:r>
                      <a:r>
                        <a:rPr lang="fr-FR" sz="1100" b="1" baseline="0" dirty="0" err="1">
                          <a:solidFill>
                            <a:srgbClr val="00B050"/>
                          </a:solidFill>
                        </a:rPr>
                        <a:t>macroalbuminurie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5"/>
                  </a:ext>
                </a:extLst>
              </a:tr>
              <a:tr h="69213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C00000"/>
                          </a:solidFill>
                        </a:rPr>
                        <a:t>LEADER</a:t>
                      </a:r>
                    </a:p>
                    <a:p>
                      <a:r>
                        <a:rPr lang="fr-FR" sz="1100" dirty="0" err="1">
                          <a:solidFill>
                            <a:srgbClr val="C00000"/>
                          </a:solidFill>
                        </a:rPr>
                        <a:t>liraglutide</a:t>
                      </a:r>
                      <a:endParaRPr lang="fr-FR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n= 9340 (36% femmes)</a:t>
                      </a:r>
                    </a:p>
                    <a:p>
                      <a:r>
                        <a:rPr lang="fr-FR" sz="1050" dirty="0"/>
                        <a:t>Prévention</a:t>
                      </a:r>
                      <a:r>
                        <a:rPr lang="fr-FR" sz="1050" baseline="0" dirty="0"/>
                        <a:t> secondaire 81%</a:t>
                      </a:r>
                      <a:endParaRPr lang="fr-FR" sz="1050" dirty="0"/>
                    </a:p>
                    <a:p>
                      <a:r>
                        <a:rPr lang="fr-FR" sz="1050" u="sng" dirty="0"/>
                        <a:t>Etude de non infériorité</a:t>
                      </a:r>
                    </a:p>
                    <a:p>
                      <a:r>
                        <a:rPr lang="fr-FR" sz="1050" dirty="0"/>
                        <a:t>(puis de supériorité</a:t>
                      </a:r>
                      <a:r>
                        <a:rPr lang="fr-FR" sz="1050" baseline="0" dirty="0"/>
                        <a:t>)</a:t>
                      </a:r>
                      <a:endParaRPr lang="fr-FR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8,7%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3,8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MACE -13%</a:t>
                      </a:r>
                    </a:p>
                    <a:p>
                      <a:endParaRPr lang="fr-FR" sz="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Mortalité cardiovasculaire -22%, mortalité totale -15%</a:t>
                      </a:r>
                    </a:p>
                    <a:p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Critère composite rénal -22% (↓ </a:t>
                      </a:r>
                      <a:r>
                        <a:rPr lang="fr-FR" sz="1100" b="1" baseline="0" dirty="0" err="1">
                          <a:solidFill>
                            <a:srgbClr val="00B050"/>
                          </a:solidFill>
                        </a:rPr>
                        <a:t>macroalbuminurie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6"/>
                  </a:ext>
                </a:extLst>
              </a:tr>
              <a:tr h="597734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C00000"/>
                          </a:solidFill>
                        </a:rPr>
                        <a:t>REWIND</a:t>
                      </a:r>
                    </a:p>
                    <a:p>
                      <a:r>
                        <a:rPr lang="fr-FR" sz="1100" dirty="0" err="1">
                          <a:solidFill>
                            <a:srgbClr val="C00000"/>
                          </a:solidFill>
                        </a:rPr>
                        <a:t>dulaglutide</a:t>
                      </a:r>
                      <a:endParaRPr lang="fr-FR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n=</a:t>
                      </a:r>
                      <a:r>
                        <a:rPr lang="fr-FR" sz="1050" baseline="0" dirty="0"/>
                        <a:t> 9901 (46% femmes)</a:t>
                      </a:r>
                    </a:p>
                    <a:p>
                      <a:r>
                        <a:rPr lang="fr-FR" sz="1050" baseline="0" dirty="0"/>
                        <a:t>Prévention secondaire 31%</a:t>
                      </a:r>
                    </a:p>
                    <a:p>
                      <a:r>
                        <a:rPr lang="fr-FR" sz="1050" u="sng" baseline="0" dirty="0"/>
                        <a:t>Etude de supériorité</a:t>
                      </a:r>
                      <a:endParaRPr lang="fr-FR" sz="1050" u="sng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7,3%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5,4 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ACE -12% (prévention primaire vs secondaire : ns)</a:t>
                      </a:r>
                    </a:p>
                    <a:p>
                      <a:endParaRPr lang="fr-FR" sz="400" b="1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fr-FR" sz="1100" b="1" i="1" dirty="0">
                          <a:solidFill>
                            <a:srgbClr val="00B050"/>
                          </a:solidFill>
                        </a:rPr>
                        <a:t>AVC -24%</a:t>
                      </a:r>
                      <a:r>
                        <a:rPr lang="fr-FR" sz="1100" b="1" i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fr-FR" sz="1100" b="1" dirty="0">
                          <a:solidFill>
                            <a:srgbClr val="00B050"/>
                          </a:solidFill>
                        </a:rPr>
                        <a:t>Critère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 composite rénal -15% (↓</a:t>
                      </a:r>
                      <a:r>
                        <a:rPr lang="fr-FR" sz="1100" b="1" baseline="0" dirty="0" err="1">
                          <a:solidFill>
                            <a:srgbClr val="00B050"/>
                          </a:solidFill>
                        </a:rPr>
                        <a:t>macroalbuminurie</a:t>
                      </a:r>
                      <a:r>
                        <a:rPr lang="fr-FR" sz="1100" b="1" baseline="0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fr-FR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53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31" y="1600200"/>
            <a:ext cx="8379069" cy="17936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 modification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thérapeutique auriez vous privilégiée si le patient présentait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protéinurie avec rapport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microalb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à 550 sous IEC ?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1- Ajout d’un sulfamide hypoglycémiant</a:t>
            </a:r>
          </a:p>
          <a:p>
            <a:r>
              <a:rPr lang="fr-FR" sz="2000" dirty="0"/>
              <a:t>2- Ajout d’un inhibiteur de SGLT-2 </a:t>
            </a:r>
          </a:p>
          <a:p>
            <a:r>
              <a:rPr lang="fr-FR" sz="2000" dirty="0"/>
              <a:t>3- Ajout d’un inhibiteur de la DPP-IV</a:t>
            </a:r>
          </a:p>
          <a:p>
            <a:r>
              <a:rPr lang="fr-FR" sz="2000" dirty="0"/>
              <a:t>4- Ajout d’un analogue du GLP- 1</a:t>
            </a:r>
          </a:p>
          <a:p>
            <a:r>
              <a:rPr lang="fr-FR" sz="2000" dirty="0"/>
              <a:t>5- Ajout d’une insuline basale</a:t>
            </a:r>
          </a:p>
          <a:p>
            <a:r>
              <a:rPr lang="fr-FR" sz="2000" dirty="0"/>
              <a:t>6- Arrêt de la METFORMINE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55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1- Ajout d’un sulfamide hypoglycémiant</a:t>
            </a:r>
          </a:p>
          <a:p>
            <a:r>
              <a:rPr lang="fr-FR" sz="2000" dirty="0">
                <a:solidFill>
                  <a:srgbClr val="00B050"/>
                </a:solidFill>
              </a:rPr>
              <a:t>2- Ajout d’un inhibiteur de SGLT-2 </a:t>
            </a:r>
          </a:p>
          <a:p>
            <a:r>
              <a:rPr lang="fr-FR" sz="2000" dirty="0"/>
              <a:t>3- Ajout d’un inhibiteur de la DPP-IV</a:t>
            </a:r>
          </a:p>
          <a:p>
            <a:r>
              <a:rPr lang="fr-FR" sz="2000" dirty="0">
                <a:solidFill>
                  <a:srgbClr val="FFC000"/>
                </a:solidFill>
              </a:rPr>
              <a:t>4- Ajout d’un analogue du GLP- 1</a:t>
            </a:r>
          </a:p>
          <a:p>
            <a:r>
              <a:rPr lang="fr-FR" sz="2000" dirty="0"/>
              <a:t>5- Ajout d’une insuline basale</a:t>
            </a:r>
          </a:p>
          <a:p>
            <a:r>
              <a:rPr lang="fr-FR" sz="2000" dirty="0">
                <a:solidFill>
                  <a:srgbClr val="FF0000"/>
                </a:solidFill>
              </a:rPr>
              <a:t>6- Arrêt de la METFORMINE 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6DF064-2700-4624-9C26-74080DEF5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37447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 modification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thérapeutique auriez vous privilégiée si le patient présentait 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protéinurie avec rapport 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microalb</a:t>
            </a: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fr-F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à 550 sous IEC ?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0907D70-8EA4-40C7-B7A5-2BE67866DFE8}"/>
              </a:ext>
            </a:extLst>
          </p:cNvPr>
          <p:cNvCxnSpPr>
            <a:cxnSpLocks/>
          </p:cNvCxnSpPr>
          <p:nvPr/>
        </p:nvCxnSpPr>
        <p:spPr>
          <a:xfrm>
            <a:off x="5961528" y="6662229"/>
            <a:ext cx="510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675E20-45C8-4A77-9BD7-42638ACA8E7A}"/>
              </a:ext>
            </a:extLst>
          </p:cNvPr>
          <p:cNvCxnSpPr>
            <a:cxnSpLocks/>
          </p:cNvCxnSpPr>
          <p:nvPr/>
        </p:nvCxnSpPr>
        <p:spPr>
          <a:xfrm>
            <a:off x="5979456" y="6183335"/>
            <a:ext cx="5109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4512C64-05F3-41ED-BB68-0FE866CC4993}"/>
              </a:ext>
            </a:extLst>
          </p:cNvPr>
          <p:cNvSpPr txBox="1"/>
          <p:nvPr/>
        </p:nvSpPr>
        <p:spPr>
          <a:xfrm>
            <a:off x="6606990" y="6056377"/>
            <a:ext cx="2124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A privilégier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FD7FBBB-6C49-4BCD-BA13-7F5375D145DF}"/>
              </a:ext>
            </a:extLst>
          </p:cNvPr>
          <p:cNvCxnSpPr>
            <a:cxnSpLocks/>
          </p:cNvCxnSpPr>
          <p:nvPr/>
        </p:nvCxnSpPr>
        <p:spPr>
          <a:xfrm>
            <a:off x="5961528" y="6431599"/>
            <a:ext cx="51098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0262AC-352B-4AA7-8F9F-D3803DB31732}"/>
              </a:ext>
            </a:extLst>
          </p:cNvPr>
          <p:cNvSpPr txBox="1"/>
          <p:nvPr/>
        </p:nvSpPr>
        <p:spPr>
          <a:xfrm>
            <a:off x="6606990" y="630464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</a:rPr>
              <a:t>A discuter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ECF4DB4-6A81-4FA9-99CF-EAA5A016DA66}"/>
              </a:ext>
            </a:extLst>
          </p:cNvPr>
          <p:cNvSpPr txBox="1"/>
          <p:nvPr/>
        </p:nvSpPr>
        <p:spPr>
          <a:xfrm>
            <a:off x="6606990" y="653527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A éviter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49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12-11 à 23.06.57.png"/>
          <p:cNvPicPr>
            <a:picLocks noChangeAspect="1"/>
          </p:cNvPicPr>
          <p:nvPr/>
        </p:nvPicPr>
        <p:blipFill>
          <a:blip r:embed="rId2"/>
          <a:srcRect l="-10810" r="-10810"/>
          <a:stretch>
            <a:fillRect/>
          </a:stretch>
        </p:blipFill>
        <p:spPr>
          <a:xfrm>
            <a:off x="-873507" y="847971"/>
            <a:ext cx="10897101" cy="59929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444262" y="552129"/>
            <a:ext cx="7579332" cy="48952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92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386470-4050-4F59-961B-9625A82B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1971678"/>
            <a:ext cx="8186738" cy="474345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8FC9F8-81C1-4A25-9861-993DA1938911}"/>
              </a:ext>
            </a:extLst>
          </p:cNvPr>
          <p:cNvSpPr txBox="1">
            <a:spLocks/>
          </p:cNvSpPr>
          <p:nvPr/>
        </p:nvSpPr>
        <p:spPr>
          <a:xfrm>
            <a:off x="239175" y="117959"/>
            <a:ext cx="8665650" cy="8171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0090"/>
                </a:solidFill>
              </a:rPr>
              <a:t>GLIFOZINES – Inhibiteur des SGLT2</a:t>
            </a:r>
          </a:p>
          <a:p>
            <a:r>
              <a:rPr lang="fr-FR" sz="3200" dirty="0">
                <a:solidFill>
                  <a:srgbClr val="000090"/>
                </a:solidFill>
              </a:rPr>
              <a:t>Nouvelle classe thérapeutique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62136FA-B03E-4371-A069-C2DD8D51DBBE}"/>
              </a:ext>
            </a:extLst>
          </p:cNvPr>
          <p:cNvSpPr txBox="1"/>
          <p:nvPr/>
        </p:nvSpPr>
        <p:spPr>
          <a:xfrm>
            <a:off x="239175" y="1248866"/>
            <a:ext cx="814282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Rôle du SGLT2 ou </a:t>
            </a:r>
            <a:r>
              <a:rPr lang="fr-FR" sz="2800" b="1" dirty="0">
                <a:solidFill>
                  <a:srgbClr val="002060"/>
                </a:solidFill>
              </a:rPr>
              <a:t>S</a:t>
            </a:r>
            <a:r>
              <a:rPr lang="fr-FR" sz="2800" dirty="0">
                <a:solidFill>
                  <a:srgbClr val="002060"/>
                </a:solidFill>
              </a:rPr>
              <a:t>odium </a:t>
            </a:r>
            <a:r>
              <a:rPr lang="fr-FR" sz="2800" b="1" dirty="0" err="1">
                <a:solidFill>
                  <a:srgbClr val="002060"/>
                </a:solidFill>
              </a:rPr>
              <a:t>GL</a:t>
            </a:r>
            <a:r>
              <a:rPr lang="fr-FR" sz="2800" dirty="0" err="1">
                <a:solidFill>
                  <a:srgbClr val="002060"/>
                </a:solidFill>
              </a:rPr>
              <a:t>ucose</a:t>
            </a:r>
            <a:r>
              <a:rPr lang="fr-FR" sz="2800" dirty="0">
                <a:solidFill>
                  <a:srgbClr val="002060"/>
                </a:solidFill>
              </a:rPr>
              <a:t> Co-</a:t>
            </a:r>
            <a:r>
              <a:rPr lang="fr-FR" sz="2800" b="1" dirty="0">
                <a:solidFill>
                  <a:srgbClr val="002060"/>
                </a:solidFill>
              </a:rPr>
              <a:t>T</a:t>
            </a:r>
            <a:r>
              <a:rPr lang="fr-FR" sz="2800" dirty="0">
                <a:solidFill>
                  <a:srgbClr val="002060"/>
                </a:solidFill>
              </a:rPr>
              <a:t>ransporteur </a:t>
            </a:r>
            <a:r>
              <a:rPr lang="fr-FR" sz="28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60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E232CEA-2E1F-42F2-BA26-564220CD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4" y="1288256"/>
            <a:ext cx="8358188" cy="45862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6962E3-2E9D-4B14-8A46-E9F38C82FAB1}"/>
              </a:ext>
            </a:extLst>
          </p:cNvPr>
          <p:cNvSpPr txBox="1"/>
          <p:nvPr/>
        </p:nvSpPr>
        <p:spPr>
          <a:xfrm>
            <a:off x="346751" y="468439"/>
            <a:ext cx="814282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Rôle du SGLT2 ou </a:t>
            </a:r>
            <a:r>
              <a:rPr lang="fr-FR" sz="2800" b="1" dirty="0">
                <a:solidFill>
                  <a:srgbClr val="002060"/>
                </a:solidFill>
              </a:rPr>
              <a:t>S</a:t>
            </a:r>
            <a:r>
              <a:rPr lang="fr-FR" sz="2800" dirty="0">
                <a:solidFill>
                  <a:srgbClr val="002060"/>
                </a:solidFill>
              </a:rPr>
              <a:t>odium </a:t>
            </a:r>
            <a:r>
              <a:rPr lang="fr-FR" sz="2800" b="1" dirty="0" err="1">
                <a:solidFill>
                  <a:srgbClr val="002060"/>
                </a:solidFill>
              </a:rPr>
              <a:t>GL</a:t>
            </a:r>
            <a:r>
              <a:rPr lang="fr-FR" sz="2800" dirty="0" err="1">
                <a:solidFill>
                  <a:srgbClr val="002060"/>
                </a:solidFill>
              </a:rPr>
              <a:t>ucose</a:t>
            </a:r>
            <a:r>
              <a:rPr lang="fr-FR" sz="2800" dirty="0">
                <a:solidFill>
                  <a:srgbClr val="002060"/>
                </a:solidFill>
              </a:rPr>
              <a:t> Co-</a:t>
            </a:r>
            <a:r>
              <a:rPr lang="fr-FR" sz="2800" b="1" dirty="0">
                <a:solidFill>
                  <a:srgbClr val="002060"/>
                </a:solidFill>
              </a:rPr>
              <a:t>T</a:t>
            </a:r>
            <a:r>
              <a:rPr lang="fr-FR" sz="2800" dirty="0">
                <a:solidFill>
                  <a:srgbClr val="002060"/>
                </a:solidFill>
              </a:rPr>
              <a:t>ransporteur </a:t>
            </a:r>
            <a:r>
              <a:rPr lang="fr-FR" sz="28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13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Diabète de type 2</a:t>
            </a:r>
            <a:br>
              <a:rPr lang="fr-FR" dirty="0"/>
            </a:br>
            <a:r>
              <a:rPr lang="fr-FR" dirty="0"/>
              <a:t>Up to date</a:t>
            </a:r>
          </a:p>
        </p:txBody>
      </p:sp>
      <p:pic>
        <p:nvPicPr>
          <p:cNvPr id="4" name="Espace réservé du contenu 3" descr="Capture d’écran 2021-12-12 à 00.02.5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078" r="-22078"/>
          <a:stretch>
            <a:fillRect/>
          </a:stretch>
        </p:blipFill>
        <p:spPr>
          <a:xfrm>
            <a:off x="457200" y="1779895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7AA5887-019E-4014-86D4-D1AF214B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5" y="117959"/>
            <a:ext cx="8665650" cy="817141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0090"/>
                </a:solidFill>
              </a:rPr>
              <a:t>GLIFOZINES – Inhibiteur des SGLT2 : mode d’action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4F86B3-A604-47EB-86A9-44DC1D154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75" y="892393"/>
            <a:ext cx="6325411" cy="59630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99ADDE-83EF-4C66-B88D-6920E67A6FDF}"/>
              </a:ext>
            </a:extLst>
          </p:cNvPr>
          <p:cNvSpPr txBox="1"/>
          <p:nvPr/>
        </p:nvSpPr>
        <p:spPr>
          <a:xfrm>
            <a:off x="6349515" y="2302864"/>
            <a:ext cx="2555310" cy="25545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Inhibiteur du SGLT 2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↗ Glycosurie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↗ Natriurèse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↗ Diurèse osmotique</a:t>
            </a:r>
          </a:p>
          <a:p>
            <a:pPr algn="ctr"/>
            <a:endParaRPr lang="fr-FR" sz="2000" b="1" dirty="0"/>
          </a:p>
          <a:p>
            <a:pPr algn="ctr"/>
            <a:endParaRPr lang="fr-FR" sz="2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23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Principaux effets physiologiques des inhibiteurs du SGLT-2</a:t>
            </a:r>
          </a:p>
        </p:txBody>
      </p:sp>
      <p:pic>
        <p:nvPicPr>
          <p:cNvPr id="9" name="Image 8" descr="Capture d’écran 2021-12-11 à 20.59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6" y="1848213"/>
            <a:ext cx="9144000" cy="464502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31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34151" y="79110"/>
            <a:ext cx="892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iSGLT2 et événements cardiovasculaires : les grands essais randomisés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3495371"/>
              </p:ext>
            </p:extLst>
          </p:nvPr>
        </p:nvGraphicFramePr>
        <p:xfrm>
          <a:off x="228600" y="2077747"/>
          <a:ext cx="8828787" cy="3546824"/>
        </p:xfrm>
        <a:graphic>
          <a:graphicData uri="http://schemas.openxmlformats.org/drawingml/2006/table">
            <a:tbl>
              <a:tblPr firstRow="1" bandRow="1"/>
              <a:tblGrid>
                <a:gridCol w="1198369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0"/>
                    </a:ext>
                  </a:extLst>
                </a:gridCol>
                <a:gridCol w="1833967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1"/>
                    </a:ext>
                  </a:extLst>
                </a:gridCol>
                <a:gridCol w="639174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2"/>
                    </a:ext>
                  </a:extLst>
                </a:gridCol>
                <a:gridCol w="672688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3"/>
                    </a:ext>
                  </a:extLst>
                </a:gridCol>
                <a:gridCol w="4484589">
                  <a:extLst>
                    <a:ext uri="{9D8B030D-6E8A-4147-A177-3AD203B41FA5}">
                      <a16:col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20004"/>
                    </a:ext>
                  </a:extLst>
                </a:gridCol>
              </a:tblGrid>
              <a:tr h="4868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Population</a:t>
                      </a:r>
                      <a:r>
                        <a:rPr lang="fr-FR" sz="1100" baseline="0" dirty="0">
                          <a:latin typeface="+mn-lt"/>
                        </a:rPr>
                        <a:t> étudiée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HbA1c 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initiale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Suivi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médian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Principaux</a:t>
                      </a:r>
                      <a:r>
                        <a:rPr lang="fr-FR" sz="1100" baseline="0" dirty="0">
                          <a:latin typeface="+mn-lt"/>
                        </a:rPr>
                        <a:t> résultats</a:t>
                      </a:r>
                      <a:endParaRPr lang="fr-FR" sz="11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0"/>
                  </a:ext>
                </a:extLst>
              </a:tr>
              <a:tr h="973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+mn-lt"/>
                        </a:rPr>
                        <a:t>EMPA-REG</a:t>
                      </a:r>
                    </a:p>
                    <a:p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+mn-lt"/>
                        </a:rPr>
                        <a:t>OUTCOME</a:t>
                      </a:r>
                    </a:p>
                    <a:p>
                      <a:r>
                        <a:rPr lang="fr-FR" sz="1050" dirty="0" err="1">
                          <a:solidFill>
                            <a:srgbClr val="C00000"/>
                          </a:solidFill>
                          <a:latin typeface="+mn-lt"/>
                        </a:rPr>
                        <a:t>empagliflozine</a:t>
                      </a:r>
                      <a:endParaRPr lang="fr-FR" sz="105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n= 7020 DT2</a:t>
                      </a:r>
                    </a:p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Prévention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secondaire 100%</a:t>
                      </a:r>
                    </a:p>
                    <a:p>
                      <a:r>
                        <a:rPr lang="fr-FR" sz="1050" baseline="0" dirty="0">
                          <a:solidFill>
                            <a:schemeClr val="tx1"/>
                          </a:solidFill>
                          <a:latin typeface="+mn-lt"/>
                        </a:rPr>
                        <a:t>Insuffisance cardiaque 10,1%</a:t>
                      </a:r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8,1%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3,1 ans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b="1" dirty="0">
                          <a:solidFill>
                            <a:srgbClr val="00B050"/>
                          </a:solidFill>
                          <a:latin typeface="+mn-lt"/>
                        </a:rPr>
                        <a:t>MACE -14%</a:t>
                      </a:r>
                    </a:p>
                    <a:p>
                      <a:endParaRPr lang="fr-FR" sz="8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r>
                        <a:rPr lang="fr-FR" sz="105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Mortalité cardiovasculaire -38%, mortalité totale -32%</a:t>
                      </a:r>
                    </a:p>
                    <a:p>
                      <a:r>
                        <a:rPr lang="fr-FR" sz="105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Hospitalisations pour insuffisance cardiaque -35%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Critère composite rénal -39% </a:t>
                      </a:r>
                      <a:r>
                        <a:rPr lang="fr-FR" sz="1000" b="0" i="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(créatininémie x 2 et DFG &lt; 45, IRCT, mort rénale)</a:t>
                      </a:r>
                      <a:endParaRPr lang="fr-FR" sz="1000" b="1" baseline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1"/>
                  </a:ext>
                </a:extLst>
              </a:tr>
              <a:tr h="11127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Programme</a:t>
                      </a:r>
                    </a:p>
                    <a:p>
                      <a:r>
                        <a:rPr lang="fr-FR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CANVAS</a:t>
                      </a:r>
                    </a:p>
                    <a:p>
                      <a:r>
                        <a:rPr lang="fr-FR" sz="1050" dirty="0" err="1">
                          <a:solidFill>
                            <a:srgbClr val="FF0000"/>
                          </a:solidFill>
                          <a:latin typeface="+mn-lt"/>
                        </a:rPr>
                        <a:t>canagliflozine</a:t>
                      </a:r>
                      <a:r>
                        <a:rPr lang="fr-FR" sz="1050" dirty="0">
                          <a:solidFill>
                            <a:srgbClr val="FF0000"/>
                          </a:solidFill>
                          <a:latin typeface="+mn-lt"/>
                        </a:rPr>
                        <a:t>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n= 10142 DT2</a:t>
                      </a:r>
                    </a:p>
                    <a:p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Prévention</a:t>
                      </a:r>
                      <a:r>
                        <a:rPr lang="fr-FR" sz="105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secondaire 66%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Insuffisance cardiaque 14,4%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endParaRPr lang="fr-FR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8,2%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  <a:latin typeface="+mn-lt"/>
                        </a:rPr>
                        <a:t>3,6 ans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b="1" dirty="0">
                          <a:solidFill>
                            <a:srgbClr val="00B050"/>
                          </a:solidFill>
                          <a:latin typeface="+mn-lt"/>
                        </a:rPr>
                        <a:t>MACE -14%</a:t>
                      </a:r>
                    </a:p>
                    <a:p>
                      <a:endParaRPr lang="fr-FR" sz="8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r>
                        <a:rPr lang="fr-FR" sz="1050" b="1" baseline="0" dirty="0">
                          <a:solidFill>
                            <a:srgbClr val="00B050"/>
                          </a:solidFill>
                          <a:latin typeface="+mn-lt"/>
                        </a:rPr>
                        <a:t>Hospitalisations pour insuffisance cardiaque -33%</a:t>
                      </a:r>
                    </a:p>
                    <a:p>
                      <a:r>
                        <a:rPr lang="fr-FR" sz="105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Critère composite rénal -40% </a:t>
                      </a:r>
                      <a:r>
                        <a:rPr lang="fr-FR" sz="1000" b="0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(créatininémie x 2, IRCT, mort rénale)</a:t>
                      </a:r>
                    </a:p>
                    <a:p>
                      <a:endParaRPr lang="fr-FR" sz="800" i="1" baseline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r>
                        <a:rPr lang="fr-FR" sz="1050" b="1" i="0" u="none" baseline="0" dirty="0">
                          <a:solidFill>
                            <a:srgbClr val="C00000"/>
                          </a:solidFill>
                          <a:latin typeface="+mn-lt"/>
                        </a:rPr>
                        <a:t>Risque d’amputation des membres inférieurs +97%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2"/>
                  </a:ext>
                </a:extLst>
              </a:tr>
              <a:tr h="973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b="1" dirty="0">
                          <a:solidFill>
                            <a:srgbClr val="C00000"/>
                          </a:solidFill>
                          <a:latin typeface="+mn-lt"/>
                        </a:rPr>
                        <a:t>DECLARE-TIMI 58</a:t>
                      </a:r>
                    </a:p>
                    <a:p>
                      <a:r>
                        <a:rPr lang="fr-FR" sz="1050" dirty="0" err="1">
                          <a:solidFill>
                            <a:srgbClr val="C00000"/>
                          </a:solidFill>
                          <a:latin typeface="+mn-lt"/>
                        </a:rPr>
                        <a:t>dapagliflozine</a:t>
                      </a:r>
                      <a:endParaRPr lang="fr-FR" sz="105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50" dirty="0">
                          <a:latin typeface="+mn-lt"/>
                        </a:rPr>
                        <a:t>n= 17160 DT2</a:t>
                      </a:r>
                    </a:p>
                    <a:p>
                      <a:r>
                        <a:rPr lang="fr-FR" sz="1050" dirty="0">
                          <a:latin typeface="+mn-lt"/>
                        </a:rPr>
                        <a:t>Prévention</a:t>
                      </a:r>
                      <a:r>
                        <a:rPr lang="fr-FR" sz="1050" baseline="0" dirty="0">
                          <a:latin typeface="+mn-lt"/>
                        </a:rPr>
                        <a:t> secondaire 41%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baseline="0" dirty="0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Insuffisance cardiaque 10,0%</a:t>
                      </a:r>
                      <a:endParaRPr lang="fr-FR" sz="1050" kern="1200" dirty="0">
                        <a:solidFill>
                          <a:schemeClr val="dk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endParaRPr lang="fr-FR" sz="105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latin typeface="+mn-lt"/>
                        </a:rPr>
                        <a:t>8,3%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50" dirty="0">
                          <a:latin typeface="+mn-lt"/>
                        </a:rPr>
                        <a:t>4,2 ans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MACE 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Décès CV ou hospitalisations pour insuffisance cardiaque -17%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Hospitalisations pour insuffisance cardiaque -27%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b="1" i="0" baseline="0" dirty="0">
                          <a:solidFill>
                            <a:srgbClr val="00B050"/>
                          </a:solidFill>
                          <a:latin typeface="+mn-lt"/>
                        </a:rPr>
                        <a:t>Critère composite rénal -47% </a:t>
                      </a:r>
                      <a:r>
                        <a:rPr lang="fr-FR" sz="1000" b="0" i="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(DFG -40% et &lt; 60, IRCT, mort rénale)</a:t>
                      </a:r>
                      <a:endParaRPr lang="fr-FR" sz="1000" b="0" i="0" baseline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76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apture d’écran 2021-12-08 à 22.21.3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3" r="-1113"/>
          <a:stretch>
            <a:fillRect/>
          </a:stretch>
        </p:blipFill>
        <p:spPr>
          <a:xfrm>
            <a:off x="-341208" y="985808"/>
            <a:ext cx="9760411" cy="5367850"/>
          </a:xfr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B726AA-689A-4838-ACFA-87C400E72BC5}"/>
              </a:ext>
            </a:extLst>
          </p:cNvPr>
          <p:cNvSpPr txBox="1"/>
          <p:nvPr/>
        </p:nvSpPr>
        <p:spPr>
          <a:xfrm>
            <a:off x="6829425" y="6449408"/>
            <a:ext cx="308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Zelniker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al; Circulation, 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FE6469-431A-4751-9071-2156C1623ED0}"/>
              </a:ext>
            </a:extLst>
          </p:cNvPr>
          <p:cNvSpPr txBox="1"/>
          <p:nvPr/>
        </p:nvSpPr>
        <p:spPr>
          <a:xfrm>
            <a:off x="206566" y="5987743"/>
            <a:ext cx="710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Meta-analysis of GLP1-RA and SGLT2i trials on hospitalization for a broad kidney end point (new-onset macroalbuminuria sustained doubling of serum creatinine or a 40% decline in estimated glomerular filtration rate, end-stage kidney disease, or death of renal cause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stratified by drug class. Forest plot showing the treatment estimates of each drug class using fixed effects.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D7AD72-B677-437E-8E37-E7180A417B68}"/>
              </a:ext>
            </a:extLst>
          </p:cNvPr>
          <p:cNvSpPr txBox="1">
            <a:spLocks/>
          </p:cNvSpPr>
          <p:nvPr/>
        </p:nvSpPr>
        <p:spPr>
          <a:xfrm>
            <a:off x="283761" y="158901"/>
            <a:ext cx="8576476" cy="597546"/>
          </a:xfrm>
          <a:prstGeom prst="rect">
            <a:avLst/>
          </a:prstGeom>
        </p:spPr>
        <p:txBody>
          <a:bodyPr vert="horz" wrap="square" anchor="ctr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8127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Les iSGLT2 - Des antidiabétiques prometteurs</a:t>
            </a:r>
          </a:p>
          <a:p>
            <a:pPr marL="0" marR="0" lvl="0" indent="0" algn="ctr" defTabSz="8127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pour lutter contre les pathologies rénale du patient DT2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E87C29-EBD6-447F-A99B-E2AB5A67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81273"/>
            <a:ext cx="6799328" cy="50324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60CA0E3-7BBC-472E-B3B8-DA18335D516A}"/>
              </a:ext>
            </a:extLst>
          </p:cNvPr>
          <p:cNvSpPr txBox="1"/>
          <p:nvPr/>
        </p:nvSpPr>
        <p:spPr>
          <a:xfrm>
            <a:off x="7971664" y="2176790"/>
            <a:ext cx="104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-18%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E9B8E1-702E-422C-811B-B997BBD3DBCA}"/>
              </a:ext>
            </a:extLst>
          </p:cNvPr>
          <p:cNvSpPr txBox="1"/>
          <p:nvPr/>
        </p:nvSpPr>
        <p:spPr>
          <a:xfrm>
            <a:off x="7971664" y="4120353"/>
            <a:ext cx="1041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-38%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72058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B726AA-689A-4838-ACFA-87C400E72BC5}"/>
              </a:ext>
            </a:extLst>
          </p:cNvPr>
          <p:cNvSpPr txBox="1"/>
          <p:nvPr/>
        </p:nvSpPr>
        <p:spPr>
          <a:xfrm>
            <a:off x="6829425" y="6449408"/>
            <a:ext cx="261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Zelniker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Circulation, 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FE6469-431A-4751-9071-2156C1623ED0}"/>
              </a:ext>
            </a:extLst>
          </p:cNvPr>
          <p:cNvSpPr txBox="1"/>
          <p:nvPr/>
        </p:nvSpPr>
        <p:spPr>
          <a:xfrm>
            <a:off x="0" y="5842337"/>
            <a:ext cx="7100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Meta-analysis of GLP1-RA and SGLT2i trials on a kidney outcome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excluding macroalbuminuria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stratified by drug class. Forest plot showing the treatment estimates of each drug class using fixed effects. The test for subgroup differences between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2 drug classes was based on a F-test in a random effect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metaregression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mixed effects accounting heterogeneity for drug class.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D7AD72-B677-437E-8E37-E7180A417B68}"/>
              </a:ext>
            </a:extLst>
          </p:cNvPr>
          <p:cNvSpPr txBox="1">
            <a:spLocks/>
          </p:cNvSpPr>
          <p:nvPr/>
        </p:nvSpPr>
        <p:spPr>
          <a:xfrm>
            <a:off x="283761" y="158901"/>
            <a:ext cx="8576476" cy="597546"/>
          </a:xfrm>
          <a:prstGeom prst="rect">
            <a:avLst/>
          </a:prstGeom>
        </p:spPr>
        <p:txBody>
          <a:bodyPr vert="horz" wrap="square" anchor="ctr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8127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Les iSGLT2 - Des antidiabétiques prometteurs</a:t>
            </a:r>
          </a:p>
          <a:p>
            <a:pPr marL="0" marR="0" lvl="0" indent="0" algn="ctr" defTabSz="8127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pour lutter contre l’insuffisance rénale du patient DT2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EBDE9BC-5AA8-4955-9261-34FC3C9D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6" y="958583"/>
            <a:ext cx="6741607" cy="49829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AF25D91-9D33-43E6-979C-DEDF9D8CA076}"/>
              </a:ext>
            </a:extLst>
          </p:cNvPr>
          <p:cNvSpPr txBox="1"/>
          <p:nvPr/>
        </p:nvSpPr>
        <p:spPr>
          <a:xfrm>
            <a:off x="8310509" y="2176790"/>
            <a:ext cx="70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/>
              </a:rPr>
              <a:t>NS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C406B5-E3E1-4990-B85D-668100A8DD5D}"/>
              </a:ext>
            </a:extLst>
          </p:cNvPr>
          <p:cNvSpPr txBox="1"/>
          <p:nvPr/>
        </p:nvSpPr>
        <p:spPr>
          <a:xfrm>
            <a:off x="8078140" y="4120353"/>
            <a:ext cx="11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-45%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5256261"/>
      </p:ext>
    </p:extLst>
  </p:cSld>
  <p:clrMapOvr>
    <a:masterClrMapping/>
  </p:clrMapOvr>
  <p:transition/>
</p:sld>
</file>

<file path=ppt/slides/slide26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1.lequotidiendupharmacien.fr/cdn/ff/Bk-NrFdHLbfFfuY_0Q4Yfs7E6jFuBoL6Xc_x7M23n-I/1622509386/public/styles/gps_large/public/images/2021/06/5eed6c8d-4aef-432e-bf05-9d0c379d9d53.jpg?itok=DWEASLkU" id="2" name="Picture 6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AF261377-378B-4346-9150-1B519C1730C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r="5"/>
          <a:stretch/>
        </p:blipFill>
        <p:spPr bwMode="auto">
          <a:xfrm>
            <a:off x="363698" y="3767888"/>
            <a:ext cx="2846777" cy="1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747737EA-3BEB-4B11-AC3F-7C2F243EC44D}"/>
              </a:ext>
            </a:extLst>
          </p:cNvPr>
          <p:cNvSpPr txBox="1"/>
          <p:nvPr/>
        </p:nvSpPr>
        <p:spPr>
          <a:xfrm>
            <a:off x="3384659" y="446390"/>
            <a:ext cx="5381646" cy="12464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Dose quotidienne de dapagliflozine 10 mg si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&gt; 25 ml/mn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Efficacité hypoglycémique diminuée pour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&lt;45 ml/mn</a:t>
            </a:r>
          </a:p>
          <a:p>
            <a:endParaRPr dirty="0" lang="fr-FR" sz="1500">
              <a:latin charset="0" panose="020F0502020204030204" pitchFamily="34" typeface="Calibri"/>
              <a:cs charset="0" panose="020F0502020204030204" pitchFamily="34" typeface="Calibri"/>
            </a:endParaRP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b="1"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XIGDUO 5/1000 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: association fixe avec la metformine 1000</a:t>
            </a:r>
          </a:p>
          <a:p>
            <a:r>
              <a:rPr dirty="0" i="1" lang="fr-FR" sz="1500">
                <a:latin charset="0" panose="020F0502020204030204" pitchFamily="34" typeface="Calibri"/>
                <a:cs charset="0" panose="020F0502020204030204" pitchFamily="34" typeface="Calibri"/>
              </a:rPr>
              <a:t>                     </a:t>
            </a:r>
            <a:r>
              <a:rPr dirty="0" i="1" lang="fr-FR" sz="1500">
                <a:solidFill>
                  <a:srgbClr val="C00000"/>
                </a:solidFill>
                <a:latin charset="0" panose="020F0502020204030204" pitchFamily="34" typeface="Calibri"/>
                <a:cs charset="0" panose="020F0502020204030204" pitchFamily="34" typeface="Calibri"/>
              </a:rPr>
              <a:t>attention à la fonction rénale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AD7A9C54-E93C-4923-82FA-87CD1D4AD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6" y="362649"/>
            <a:ext cx="2629267" cy="19910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35FEDE09-EEFD-42D6-B13B-D3D30DCB7CBE}"/>
              </a:ext>
            </a:extLst>
          </p:cNvPr>
          <p:cNvSpPr txBox="1"/>
          <p:nvPr/>
        </p:nvSpPr>
        <p:spPr>
          <a:xfrm>
            <a:off x="3574173" y="3064087"/>
            <a:ext cx="5206129" cy="3323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Dose initiale d’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empagliflozine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 10 mg/j  avec possibilité de majoration de dose à 25 mg/j si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&gt; 60 ml/mn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endParaRPr dirty="0" lang="fr-FR" sz="1500">
              <a:latin charset="0" panose="020F0502020204030204" pitchFamily="34" typeface="Calibri"/>
              <a:cs charset="0" panose="020F0502020204030204" pitchFamily="34" typeface="Calibri"/>
            </a:endParaRP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b="1"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DT2 sans pathologie vasculaire avérée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: 10 mg par jour tant que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&gt;45 ml/mn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b="1"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DT2 avec pathologie cardiovasculaire avérée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: 10 mg par jour tant que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&gt;30 ml/mn</a:t>
            </a:r>
          </a:p>
          <a:p>
            <a:endParaRPr dirty="0" lang="fr-FR" sz="1500">
              <a:latin charset="0" panose="020F0502020204030204" pitchFamily="34" typeface="Calibri"/>
              <a:cs charset="0" panose="020F0502020204030204" pitchFamily="34" typeface="Calibri"/>
            </a:endParaRP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b="1"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Insuffisance cardiaque avec FEVG diminué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: 10 mg par jour tant que </a:t>
            </a:r>
            <a:r>
              <a:rPr dirty="0" err="1" lang="fr-FR" sz="1500">
                <a:latin charset="0" panose="020F0502020204030204" pitchFamily="34" typeface="Calibri"/>
                <a:cs charset="0" panose="020F0502020204030204" pitchFamily="34" typeface="Calibri"/>
              </a:rPr>
              <a:t>clcreat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 &gt; 20 ml/mn</a:t>
            </a:r>
          </a:p>
          <a:p>
            <a:endParaRPr dirty="0" lang="fr-FR" sz="1500">
              <a:latin charset="0" panose="020F0502020204030204" pitchFamily="34" typeface="Calibri"/>
              <a:cs charset="0" panose="020F0502020204030204" pitchFamily="34" typeface="Calibri"/>
            </a:endParaRP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b="1"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SYNJARDY  5/1000 </a:t>
            </a:r>
            <a:r>
              <a:rPr dirty="0" lang="fr-FR" sz="1500">
                <a:latin charset="0" panose="020F0502020204030204" pitchFamily="34" typeface="Calibri"/>
                <a:cs charset="0" panose="020F0502020204030204" pitchFamily="34" typeface="Calibri"/>
              </a:rPr>
              <a:t>: association fixe avec la metformine 1000</a:t>
            </a:r>
          </a:p>
          <a:p>
            <a:r>
              <a:rPr dirty="0" i="1" lang="fr-FR" sz="1500">
                <a:latin charset="0" panose="020F0502020204030204" pitchFamily="34" typeface="Calibri"/>
                <a:cs charset="0" panose="020F0502020204030204" pitchFamily="34" typeface="Calibri"/>
              </a:rPr>
              <a:t>                     </a:t>
            </a:r>
            <a:r>
              <a:rPr dirty="0" i="1" lang="fr-FR" sz="1500">
                <a:solidFill>
                  <a:srgbClr val="0070C0"/>
                </a:solidFill>
                <a:latin charset="0" panose="020F0502020204030204" pitchFamily="34" typeface="Calibri"/>
                <a:cs charset="0" panose="020F0502020204030204" pitchFamily="34" typeface="Calibri"/>
              </a:rPr>
              <a:t>attention à la fonction rénale </a:t>
            </a:r>
          </a:p>
        </p:txBody>
      </p:sp>
    </p:spTree>
    <p:extLst>
      <p:ext uri="{BB962C8B-B14F-4D97-AF65-F5344CB8AC3E}">
        <p14:creationId xmlns:p14="http://schemas.microsoft.com/office/powerpoint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38151129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 d’écran 2021-12-11 à 23.13.56.png" id="4" name="Espace réservé du contenu 3"/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21" l="-53342" r="-53342"/>
          <a:stretch/>
        </p:blipFill>
        <p:spPr>
          <a:xfrm>
            <a:off x="-1413294" y="1275837"/>
            <a:ext cx="11970588" cy="5582163"/>
          </a:xfr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550A6014-B28C-4AF2-8A14-7F6098E8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dirty="0" lang="fr-FR" sz="3600"/>
              <a:t>Extrait de la prise de position SFD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8AE93FC0-58D8-4EB0-B678-29CFEBCA56BB}"/>
              </a:ext>
            </a:extLst>
          </p:cNvPr>
          <p:cNvSpPr txBox="1"/>
          <p:nvPr/>
        </p:nvSpPr>
        <p:spPr>
          <a:xfrm>
            <a:off x="2206439" y="770961"/>
            <a:ext cx="4731123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fr-FR" sz="2400"/>
              <a:t>Anti diabétiques et fonction rénale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38D164F-886F-4AA6-A97E-626D0190D5CC}"/>
              </a:ext>
            </a:extLst>
          </p:cNvPr>
          <p:cNvSpPr txBox="1"/>
          <p:nvPr/>
        </p:nvSpPr>
        <p:spPr>
          <a:xfrm>
            <a:off x="91920" y="2239224"/>
            <a:ext cx="278427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</a:rPr>
              <a:t>HbA1c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Poids</a:t>
            </a:r>
          </a:p>
          <a:p>
            <a:r>
              <a:rPr lang="fr-FR" sz="1200" dirty="0">
                <a:solidFill>
                  <a:srgbClr val="00B050"/>
                </a:solidFill>
              </a:rPr>
              <a:t>Pression artérielle</a:t>
            </a:r>
          </a:p>
          <a:p>
            <a:r>
              <a:rPr lang="fr-FR" sz="1200" dirty="0">
                <a:solidFill>
                  <a:srgbClr val="00B050"/>
                </a:solidFill>
              </a:rPr>
              <a:t>Lipides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Protection cardiovasculaire : MACE , AVC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Effet favorable sur l’albuminurie  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Stéatose, NASH</a:t>
            </a:r>
          </a:p>
          <a:p>
            <a:pPr>
              <a:spcBef>
                <a:spcPts val="600"/>
              </a:spcBef>
            </a:pPr>
            <a:r>
              <a:rPr lang="fr-FR" sz="1200" i="1" dirty="0">
                <a:solidFill>
                  <a:prstClr val="black"/>
                </a:solidFill>
              </a:rPr>
              <a:t>Economies de santé à long terme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40C9D46-4558-4CE8-9007-EAB6412DDC64}"/>
              </a:ext>
            </a:extLst>
          </p:cNvPr>
          <p:cNvSpPr txBox="1"/>
          <p:nvPr/>
        </p:nvSpPr>
        <p:spPr>
          <a:xfrm>
            <a:off x="3708712" y="4978568"/>
            <a:ext cx="2473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BE" sz="1200" dirty="0" smtClean="0">
                <a:solidFill>
                  <a:srgbClr val="00B050"/>
                </a:solidFill>
                <a:cs typeface="Arial" panose="020B0604020202020204" pitchFamily="34" charset="0"/>
              </a:rPr>
              <a:t>HbA1c</a:t>
            </a:r>
          </a:p>
          <a:p>
            <a:pPr defTabSz="342900"/>
            <a:r>
              <a:rPr lang="fr-BE" sz="1200" b="1" dirty="0">
                <a:solidFill>
                  <a:srgbClr val="00B050"/>
                </a:solidFill>
                <a:cs typeface="Arial" panose="020B0604020202020204" pitchFamily="34" charset="0"/>
              </a:rPr>
              <a:t>Poids </a:t>
            </a:r>
          </a:p>
          <a:p>
            <a:pPr defTabSz="342900"/>
            <a:r>
              <a:rPr lang="fr-BE" sz="1200" b="1" dirty="0">
                <a:solidFill>
                  <a:srgbClr val="00B050"/>
                </a:solidFill>
                <a:cs typeface="Arial" panose="020B0604020202020204" pitchFamily="34" charset="0"/>
              </a:rPr>
              <a:t>Pression artérielle</a:t>
            </a:r>
          </a:p>
          <a:p>
            <a:pPr defTabSz="342900"/>
            <a:r>
              <a:rPr lang="fr-BE" sz="1200" b="1" dirty="0">
                <a:solidFill>
                  <a:srgbClr val="00B050"/>
                </a:solidFill>
                <a:cs typeface="Arial" panose="020B0604020202020204" pitchFamily="34" charset="0"/>
              </a:rPr>
              <a:t>Protection insuffisance cardiaque CV et rénale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552C77-CE9B-488B-A103-D76668E328CE}"/>
              </a:ext>
            </a:extLst>
          </p:cNvPr>
          <p:cNvSpPr txBox="1"/>
          <p:nvPr/>
        </p:nvSpPr>
        <p:spPr>
          <a:xfrm>
            <a:off x="2743215" y="1263342"/>
            <a:ext cx="27322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(Non répondeurs)</a:t>
            </a:r>
          </a:p>
          <a:p>
            <a:r>
              <a:rPr lang="fr-FR" sz="1200" dirty="0">
                <a:solidFill>
                  <a:srgbClr val="C00000"/>
                </a:solidFill>
              </a:rPr>
              <a:t>Nausées, vomissements, perte d’appétit</a:t>
            </a:r>
          </a:p>
          <a:p>
            <a:r>
              <a:rPr lang="fr-FR" sz="1200" dirty="0">
                <a:solidFill>
                  <a:srgbClr val="C00000"/>
                </a:solidFill>
              </a:rPr>
              <a:t>Diarrhées, Lithiases vésiculaires</a:t>
            </a:r>
          </a:p>
          <a:p>
            <a:r>
              <a:rPr lang="fr-FR" sz="1200" dirty="0">
                <a:solidFill>
                  <a:srgbClr val="C00000"/>
                </a:solidFill>
              </a:rPr>
              <a:t>Réactions cutanées, allergies</a:t>
            </a:r>
          </a:p>
          <a:p>
            <a:r>
              <a:rPr lang="fr-FR" sz="1200" dirty="0">
                <a:solidFill>
                  <a:srgbClr val="C00000"/>
                </a:solidFill>
              </a:rPr>
              <a:t>↑ Fréquence cardiaque</a:t>
            </a:r>
            <a:endParaRPr lang="fr-FR" sz="1200" i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200" i="1" dirty="0">
                <a:solidFill>
                  <a:srgbClr val="C00000"/>
                </a:solidFill>
              </a:rPr>
              <a:t>Pancréatites ?</a:t>
            </a:r>
          </a:p>
          <a:p>
            <a:r>
              <a:rPr lang="fr-FR" sz="1200" i="1" dirty="0">
                <a:solidFill>
                  <a:srgbClr val="C00000"/>
                </a:solidFill>
              </a:rPr>
              <a:t>Effets délétères si IC FEVG &lt; 40 ? </a:t>
            </a:r>
            <a:endParaRPr lang="fr-FR" sz="1200" i="1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200" i="1" dirty="0">
                <a:solidFill>
                  <a:prstClr val="black"/>
                </a:solidFill>
              </a:rPr>
              <a:t>Surcoût immédiat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DB749A-46E9-4586-A085-A68E18EFD836}"/>
              </a:ext>
            </a:extLst>
          </p:cNvPr>
          <p:cNvSpPr txBox="1"/>
          <p:nvPr/>
        </p:nvSpPr>
        <p:spPr>
          <a:xfrm>
            <a:off x="71500" y="6400800"/>
            <a:ext cx="25202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fr-BE" sz="1050" i="1" dirty="0">
                <a:solidFill>
                  <a:srgbClr val="002060"/>
                </a:solidFill>
                <a:cs typeface="Arial" panose="020B0604020202020204" pitchFamily="34" charset="0"/>
              </a:rPr>
              <a:t>1 Ann </a:t>
            </a:r>
            <a:r>
              <a:rPr lang="fr-BE" sz="1050" i="1" dirty="0" err="1">
                <a:solidFill>
                  <a:srgbClr val="002060"/>
                </a:solidFill>
                <a:cs typeface="Arial" panose="020B0604020202020204" pitchFamily="34" charset="0"/>
              </a:rPr>
              <a:t>Intern</a:t>
            </a:r>
            <a:r>
              <a:rPr lang="fr-BE" sz="1050" i="1" dirty="0">
                <a:solidFill>
                  <a:srgbClr val="002060"/>
                </a:solidFill>
                <a:cs typeface="Arial" panose="020B0604020202020204" pitchFamily="34" charset="0"/>
              </a:rPr>
              <a:t> Med 2019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376B33-5CA6-43C2-9185-2740FF2993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331640" y="2164845"/>
            <a:ext cx="1397120" cy="7812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6E1E82-2F0E-4D57-9650-EE4467D2F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4788832" y="4330496"/>
            <a:ext cx="1262863" cy="1037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ZoneText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99BE35-E29F-473A-8941-70171E57E582}"/>
              </a:ext>
            </a:extLst>
          </p:cNvPr>
          <p:cNvSpPr txBox="1"/>
          <p:nvPr/>
        </p:nvSpPr>
        <p:spPr>
          <a:xfrm>
            <a:off x="1494541" y="1796594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AR-GLP-1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C3D9BD-AEEF-4276-9B78-1E34F29863E4}"/>
              </a:ext>
            </a:extLst>
          </p:cNvPr>
          <p:cNvSpPr txBox="1"/>
          <p:nvPr/>
        </p:nvSpPr>
        <p:spPr>
          <a:xfrm>
            <a:off x="4935361" y="4145830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i SGLT2</a:t>
            </a:r>
            <a:endParaRPr lang="fr-FR" b="1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BC87B3B-77FA-437B-BAEF-92610CC0E771}"/>
              </a:ext>
            </a:extLst>
          </p:cNvPr>
          <p:cNvCxnSpPr>
            <a:cxnSpLocks/>
          </p:cNvCxnSpPr>
          <p:nvPr/>
        </p:nvCxnSpPr>
        <p:spPr>
          <a:xfrm flipH="1">
            <a:off x="3215022" y="2359814"/>
            <a:ext cx="2557061" cy="182749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E56313F-A2B9-4212-899E-8887C9EE3A6C}"/>
              </a:ext>
            </a:extLst>
          </p:cNvPr>
          <p:cNvSpPr txBox="1"/>
          <p:nvPr/>
        </p:nvSpPr>
        <p:spPr>
          <a:xfrm>
            <a:off x="5847549" y="1918974"/>
            <a:ext cx="90120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Risques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6B61E29-0808-461B-A12B-D9113CE7AA71}"/>
              </a:ext>
            </a:extLst>
          </p:cNvPr>
          <p:cNvSpPr txBox="1"/>
          <p:nvPr/>
        </p:nvSpPr>
        <p:spPr>
          <a:xfrm>
            <a:off x="1948065" y="4187306"/>
            <a:ext cx="108670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Bénéfices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E24A695-EBB7-436D-A62D-76CE11CF65F5}"/>
              </a:ext>
            </a:extLst>
          </p:cNvPr>
          <p:cNvSpPr txBox="1"/>
          <p:nvPr/>
        </p:nvSpPr>
        <p:spPr>
          <a:xfrm>
            <a:off x="5940152" y="2791396"/>
            <a:ext cx="30963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BE" sz="1200" dirty="0">
                <a:solidFill>
                  <a:srgbClr val="C00000"/>
                </a:solidFill>
                <a:cs typeface="Arial" panose="020B0604020202020204" pitchFamily="34" charset="0"/>
              </a:rPr>
              <a:t>Infections génitales (x 3 à 6)</a:t>
            </a:r>
          </a:p>
          <a:p>
            <a:pPr defTabSz="342900"/>
            <a:r>
              <a:rPr lang="fr-BE" sz="1200" dirty="0">
                <a:solidFill>
                  <a:srgbClr val="C00000"/>
                </a:solidFill>
                <a:cs typeface="Arial" panose="020B0604020202020204" pitchFamily="34" charset="0"/>
              </a:rPr>
              <a:t>Infections urinaires (inconstant, x 1 à 1,5)</a:t>
            </a:r>
          </a:p>
          <a:p>
            <a:pPr defTabSz="342900"/>
            <a:r>
              <a:rPr lang="fr-BE" sz="1200" dirty="0">
                <a:solidFill>
                  <a:srgbClr val="C00000"/>
                </a:solidFill>
                <a:cs typeface="Arial" panose="020B0604020202020204" pitchFamily="34" charset="0"/>
              </a:rPr>
              <a:t>Acidocétose </a:t>
            </a:r>
            <a:r>
              <a:rPr lang="fr-BE" sz="1200" dirty="0" err="1">
                <a:solidFill>
                  <a:srgbClr val="C00000"/>
                </a:solidFill>
                <a:cs typeface="Arial" panose="020B0604020202020204" pitchFamily="34" charset="0"/>
              </a:rPr>
              <a:t>euglycémique</a:t>
            </a:r>
            <a:r>
              <a:rPr lang="fr-BE" sz="1200" dirty="0">
                <a:solidFill>
                  <a:srgbClr val="C00000"/>
                </a:solidFill>
                <a:cs typeface="Arial" panose="020B0604020202020204" pitchFamily="34" charset="0"/>
              </a:rPr>
              <a:t> (rare, x 2)</a:t>
            </a:r>
          </a:p>
          <a:p>
            <a:pPr defTabSz="342900"/>
            <a:r>
              <a:rPr lang="fr-BE" sz="1200" dirty="0">
                <a:solidFill>
                  <a:srgbClr val="C00000"/>
                </a:solidFill>
                <a:cs typeface="Arial" panose="020B0604020202020204" pitchFamily="34" charset="0"/>
              </a:rPr>
              <a:t>Déplétion volémique, hTA orthostatique (rare)</a:t>
            </a:r>
          </a:p>
          <a:p>
            <a:pPr defTabSz="342900">
              <a:spcBef>
                <a:spcPts val="600"/>
              </a:spcBef>
            </a:pPr>
            <a:r>
              <a:rPr lang="fr-BE" sz="1200" i="1" dirty="0">
                <a:solidFill>
                  <a:srgbClr val="C00000"/>
                </a:solidFill>
                <a:cs typeface="Arial" panose="020B0604020202020204" pitchFamily="34" charset="0"/>
              </a:rPr>
              <a:t>Effets rares possibles ?</a:t>
            </a:r>
          </a:p>
          <a:p>
            <a:pPr defTabSz="342900"/>
            <a:r>
              <a:rPr lang="fr-BE" sz="1050" i="1" dirty="0">
                <a:solidFill>
                  <a:srgbClr val="C00000"/>
                </a:solidFill>
                <a:cs typeface="Arial" panose="020B0604020202020204" pitchFamily="34" charset="0"/>
              </a:rPr>
              <a:t>Amputations </a:t>
            </a:r>
          </a:p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fr-BE" sz="1050" i="1" dirty="0">
                <a:cs typeface="Arial" panose="020B0604020202020204" pitchFamily="34" charset="0"/>
              </a:rPr>
              <a:t>rare, x 2 ?, canagliflozine ou effet classe ?</a:t>
            </a:r>
          </a:p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fr-BE" sz="1050" i="1" dirty="0">
                <a:cs typeface="Arial" panose="020B0604020202020204" pitchFamily="34" charset="0"/>
              </a:rPr>
              <a:t>Etudes observationnelles nombreuses et discordantes</a:t>
            </a:r>
          </a:p>
          <a:p>
            <a:pPr defTabSz="342900"/>
            <a:r>
              <a:rPr lang="fr-BE" sz="1050" i="1" dirty="0">
                <a:solidFill>
                  <a:srgbClr val="C00000"/>
                </a:solidFill>
                <a:cs typeface="Arial" panose="020B0604020202020204" pitchFamily="34" charset="0"/>
              </a:rPr>
              <a:t>Gangrène de Fournier (très rare, à confirmer)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fr-BE" sz="1050" i="1" dirty="0">
                <a:cs typeface="Arial" panose="020B0604020202020204" pitchFamily="34" charset="0"/>
              </a:rPr>
              <a:t>55 cas rapportés par la FDA</a:t>
            </a:r>
            <a:r>
              <a:rPr lang="fr-BE" sz="1050" i="1" baseline="30000" dirty="0">
                <a:cs typeface="Arial" panose="020B0604020202020204" pitchFamily="34" charset="0"/>
              </a:rPr>
              <a:t>1</a:t>
            </a:r>
            <a:r>
              <a:rPr lang="fr-BE" sz="1050" i="1" dirty="0">
                <a:cs typeface="Arial" panose="020B0604020202020204" pitchFamily="34" charset="0"/>
              </a:rPr>
              <a:t>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fr-BE" sz="1050" i="1" dirty="0">
                <a:cs typeface="Arial" panose="020B0604020202020204" pitchFamily="34" charset="0"/>
              </a:rPr>
              <a:t>DECLARE-TIMI 58 : 1 sous </a:t>
            </a:r>
            <a:r>
              <a:rPr lang="fr-BE" sz="1050" i="1" dirty="0" err="1">
                <a:cs typeface="Arial" panose="020B0604020202020204" pitchFamily="34" charset="0"/>
              </a:rPr>
              <a:t>dapagliflozine</a:t>
            </a:r>
            <a:r>
              <a:rPr lang="fr-BE" sz="1050" i="1" dirty="0">
                <a:cs typeface="Arial" panose="020B0604020202020204" pitchFamily="34" charset="0"/>
              </a:rPr>
              <a:t>, 5 sous placebo </a:t>
            </a:r>
          </a:p>
          <a:p>
            <a:pPr defTabSz="342900"/>
            <a:r>
              <a:rPr lang="fr-BE" sz="1050" i="1" dirty="0">
                <a:solidFill>
                  <a:srgbClr val="C00000"/>
                </a:solidFill>
                <a:cs typeface="Arial" panose="020B0604020202020204" pitchFamily="34" charset="0"/>
              </a:rPr>
              <a:t>Fractures ? (rare, </a:t>
            </a:r>
            <a:r>
              <a:rPr lang="fr-BE" sz="1050" i="1" dirty="0" err="1">
                <a:solidFill>
                  <a:srgbClr val="C00000"/>
                </a:solidFill>
                <a:cs typeface="Arial" panose="020B0604020202020204" pitchFamily="34" charset="0"/>
              </a:rPr>
              <a:t>canagliflozine</a:t>
            </a:r>
            <a:r>
              <a:rPr lang="fr-BE" sz="1050" i="1" dirty="0">
                <a:solidFill>
                  <a:srgbClr val="C00000"/>
                </a:solidFill>
                <a:cs typeface="Arial" panose="020B0604020202020204" pitchFamily="34" charset="0"/>
              </a:rPr>
              <a:t>, x 1,25 ?)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1920" y="159820"/>
            <a:ext cx="76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AR-GLP-1 et i SGLT2  : </a:t>
            </a:r>
            <a:br>
              <a:rPr lang="fr-FR" dirty="0"/>
            </a:br>
            <a:r>
              <a:rPr lang="fr-FR" dirty="0"/>
              <a:t>des balances bénéfices – risques favorables, mais différentes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85" y="1624598"/>
            <a:ext cx="8475784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Consignes à suivre sous traitement par JARDIANCE ou FORXIGA ou XIGDUO ou SYNJARDY</a:t>
            </a:r>
            <a:endParaRPr lang="fr-F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-Contrôle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acétonémie (lecteur de glycémie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FreeStyle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Optium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si douleurs abdominales/vomissements/nausée/perte d’appétit/soif excessive/somnolence. Si acétonémie positive &gt; 1mmol/l, contacter médecin traitant et ou diabétologue et ou urgences.</a:t>
            </a:r>
          </a:p>
          <a:p>
            <a:pPr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-Consulter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médecin traitant en cas d’infection urinaire ou génitale (mycose, brulures urinaires…).</a:t>
            </a:r>
          </a:p>
          <a:p>
            <a:pPr marL="457200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-Consulter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médecin traitant en urgence si inflammation +/-fièvre de la zone génitale ou périnée.</a:t>
            </a:r>
          </a:p>
          <a:p>
            <a:pPr marL="45720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-Consulter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médecin traitant ou cardiologue pour diminuer le traitement diurétique si hypotension (tension artérielle basse +/- malaise survenant en position debout). Surveillance tension artérielle.</a:t>
            </a:r>
          </a:p>
          <a:p>
            <a:pPr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-Arrêt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 traitement en cas de jeune prolongé, d’intervention chirurgicale lourde ou de maladie aigue.</a:t>
            </a:r>
          </a:p>
          <a:p>
            <a:pPr marL="457200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 algn="just" hangingPunct="0">
              <a:spcAft>
                <a:spcPts val="0"/>
              </a:spcAft>
            </a:pP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fr-FR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-Soins </a:t>
            </a:r>
            <a:r>
              <a:rPr lang="fr-F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préventifs de routine et surveillance pour les pieds.</a:t>
            </a:r>
          </a:p>
        </p:txBody>
      </p:sp>
      <p:pic>
        <p:nvPicPr>
          <p:cNvPr id="1026" name="Picture 2" descr="Centre Hospitalier de Pau Pau - Hôpital (adresse, av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41" y="14888"/>
            <a:ext cx="3450836" cy="146221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bott FreeStyle Optium Neo - Blood Glucose &amp;amp; Ketone test 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34336" y="139821"/>
            <a:ext cx="2316024" cy="133728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825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022"/>
            <a:ext cx="8229600" cy="1143000"/>
          </a:xfrm>
        </p:spPr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97200" y="1600200"/>
            <a:ext cx="8229600" cy="4525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/>
          <p:nvPr/>
        </p:nvSpPr>
        <p:spPr>
          <a:xfrm>
            <a:off x="-200812" y="1331684"/>
            <a:ext cx="10252164" cy="72355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Mr Pierre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consulte pour le </a:t>
            </a:r>
            <a:r>
              <a:rPr lang="fr-FR" kern="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de son DT2 (6 ans).</a:t>
            </a:r>
            <a:endParaRPr lang="fr-FR" b="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commercial et </a:t>
            </a:r>
            <a:r>
              <a:rPr lang="fr-FR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marié, 2 enfants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5A66F6-5FFD-408E-B681-14459F1E09A4}"/>
              </a:ext>
            </a:extLst>
          </p:cNvPr>
          <p:cNvSpPr txBox="1"/>
          <p:nvPr/>
        </p:nvSpPr>
        <p:spPr>
          <a:xfrm>
            <a:off x="5206746" y="2664387"/>
            <a:ext cx="365935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 / diurétique thiazidique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Statine</a:t>
            </a: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diabète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réussi à améliorer son mode de vie et à stabiliser son poids, malgré une alimentation irrégulière liée à son travail (-4kg par rapport à son poids à la découverte du diabète)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Metformine 2g/j (dose max tolérée) </a:t>
            </a:r>
            <a:endParaRPr lang="fr-FR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HbA1c = 8,3%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05BED0-EE3E-422A-9069-13321DB744EE}"/>
              </a:ext>
            </a:extLst>
          </p:cNvPr>
          <p:cNvSpPr/>
          <p:nvPr/>
        </p:nvSpPr>
        <p:spPr>
          <a:xfrm>
            <a:off x="165519" y="2193940"/>
            <a:ext cx="4381350" cy="44155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Dossier médical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B9F64F-8A77-4A28-908E-A6BA9A78C740}"/>
              </a:ext>
            </a:extLst>
          </p:cNvPr>
          <p:cNvSpPr/>
          <p:nvPr/>
        </p:nvSpPr>
        <p:spPr>
          <a:xfrm>
            <a:off x="5206746" y="2193940"/>
            <a:ext cx="3659352" cy="400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Traitements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EEB91CD-C78B-4676-9BA0-052A5B95BD2A}"/>
              </a:ext>
            </a:extLst>
          </p:cNvPr>
          <p:cNvSpPr txBox="1"/>
          <p:nvPr/>
        </p:nvSpPr>
        <p:spPr>
          <a:xfrm>
            <a:off x="218386" y="2635498"/>
            <a:ext cx="4328483" cy="3662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ans - 170 cm, 98 kg (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IMC 33,9 kg/m</a:t>
            </a:r>
            <a:r>
              <a:rPr lang="fr-FR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risque CV : 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dyslipidémie et hypertension artérielle </a:t>
            </a: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clinique 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 130/85 </a:t>
            </a:r>
            <a:r>
              <a:rPr lang="fr-FR" sz="1600" b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fr-FR" sz="16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de rétinopathie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DFGe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92 ml/mn </a:t>
            </a: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(CKD-EPI) 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microalbuminurie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1.8 mg/g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cardiovasculaire récent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ECG de repos sans anomalie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Epreuve d’effort maximale négative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Echo-cœur normale sans HVG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31" y="1600200"/>
            <a:ext cx="8379069" cy="17936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Trois ans plus tard, Pierre revient vers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vous</a:t>
            </a: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 cours de ces trois dernières années son diabète était bien équilibré mais depuis 6 mois son HbA1c remonte. Elle se situe à 8 %.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 traitement comporte METFORMINE + OZEMPIC 1 mg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traitement ajouteriez vous ?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1- Ajout d’un sulfamide hypoglycémiant</a:t>
            </a:r>
          </a:p>
          <a:p>
            <a:r>
              <a:rPr lang="fr-FR" sz="2000" dirty="0"/>
              <a:t>2- Ajout d’un inhibiteur de SGLT-2 </a:t>
            </a:r>
          </a:p>
          <a:p>
            <a:r>
              <a:rPr lang="fr-FR" sz="2000" dirty="0"/>
              <a:t>3- Ajout d’un inhibiteur de la DPP-IV</a:t>
            </a:r>
          </a:p>
          <a:p>
            <a:r>
              <a:rPr lang="fr-FR" sz="2000" dirty="0"/>
              <a:t>4 - Ajout d’une insuline basale</a:t>
            </a:r>
          </a:p>
          <a:p>
            <a:r>
              <a:rPr lang="fr-FR" sz="2000" dirty="0"/>
              <a:t>5 - Arrêt de la METFORMINE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30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31" y="1600200"/>
            <a:ext cx="8379069" cy="179363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Trois ans plus tard, Pierre revient vers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vous</a:t>
            </a: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 cours de ces trois dernières années son diabète était bien équilibré mais depuis 6 mois son HbA1c remonte. Elle se situe à 8 %.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Son traitement comporte METFORMINE + OZEMPIC 1 mg.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traitement ajouteriez vous ?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1- </a:t>
            </a:r>
            <a:r>
              <a:rPr lang="fr-FR" sz="2000" dirty="0">
                <a:solidFill>
                  <a:srgbClr val="FFC000"/>
                </a:solidFill>
              </a:rPr>
              <a:t>Ajout d’un sulfamide hypoglycémiant</a:t>
            </a:r>
          </a:p>
          <a:p>
            <a:r>
              <a:rPr lang="fr-FR" sz="2000" dirty="0">
                <a:solidFill>
                  <a:srgbClr val="00B050"/>
                </a:solidFill>
              </a:rPr>
              <a:t>2- Ajout d’un inhibiteur de SGLT-2 </a:t>
            </a:r>
          </a:p>
          <a:p>
            <a:r>
              <a:rPr lang="fr-FR" sz="2000" dirty="0"/>
              <a:t>3- </a:t>
            </a:r>
            <a:r>
              <a:rPr lang="fr-FR" sz="2000" dirty="0">
                <a:solidFill>
                  <a:srgbClr val="FF0000"/>
                </a:solidFill>
              </a:rPr>
              <a:t>Ajout d’un inhibiteur de la DPP-IV</a:t>
            </a:r>
          </a:p>
          <a:p>
            <a:r>
              <a:rPr lang="fr-FR" sz="2000" dirty="0">
                <a:solidFill>
                  <a:srgbClr val="FFC000"/>
                </a:solidFill>
              </a:rPr>
              <a:t>4- Ajout d’une insuline basale</a:t>
            </a:r>
          </a:p>
          <a:p>
            <a:r>
              <a:rPr lang="fr-FR" sz="2000" dirty="0"/>
              <a:t>5- </a:t>
            </a:r>
            <a:r>
              <a:rPr lang="fr-FR" sz="2000" dirty="0">
                <a:solidFill>
                  <a:srgbClr val="FF0000"/>
                </a:solidFill>
              </a:rPr>
              <a:t>Arrêt de la METFORMINE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AC69C9-18C7-4FF4-AB87-02018AC2D00B}"/>
              </a:ext>
            </a:extLst>
          </p:cNvPr>
          <p:cNvCxnSpPr>
            <a:cxnSpLocks/>
          </p:cNvCxnSpPr>
          <p:nvPr/>
        </p:nvCxnSpPr>
        <p:spPr>
          <a:xfrm>
            <a:off x="5961528" y="6662229"/>
            <a:ext cx="510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C6243DD-45D3-48B3-A114-1FADB05DB077}"/>
              </a:ext>
            </a:extLst>
          </p:cNvPr>
          <p:cNvCxnSpPr>
            <a:cxnSpLocks/>
          </p:cNvCxnSpPr>
          <p:nvPr/>
        </p:nvCxnSpPr>
        <p:spPr>
          <a:xfrm>
            <a:off x="5979456" y="6183335"/>
            <a:ext cx="5109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3905E09-FEF3-4EF3-83B1-7B3FED5F413C}"/>
              </a:ext>
            </a:extLst>
          </p:cNvPr>
          <p:cNvSpPr txBox="1"/>
          <p:nvPr/>
        </p:nvSpPr>
        <p:spPr>
          <a:xfrm>
            <a:off x="6606990" y="6056377"/>
            <a:ext cx="2124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A privilégier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30BDD9A-AD40-4A22-9E8B-B6FA436D3855}"/>
              </a:ext>
            </a:extLst>
          </p:cNvPr>
          <p:cNvCxnSpPr>
            <a:cxnSpLocks/>
          </p:cNvCxnSpPr>
          <p:nvPr/>
        </p:nvCxnSpPr>
        <p:spPr>
          <a:xfrm>
            <a:off x="5961528" y="6431599"/>
            <a:ext cx="51098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286080-6381-4AA4-B845-50C4B0127FEE}"/>
              </a:ext>
            </a:extLst>
          </p:cNvPr>
          <p:cNvSpPr txBox="1"/>
          <p:nvPr/>
        </p:nvSpPr>
        <p:spPr>
          <a:xfrm>
            <a:off x="6606990" y="630464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</a:rPr>
              <a:t>A discuter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0973F9-099A-4ECA-8654-3D28EF36ADF5}"/>
              </a:ext>
            </a:extLst>
          </p:cNvPr>
          <p:cNvSpPr txBox="1"/>
          <p:nvPr/>
        </p:nvSpPr>
        <p:spPr>
          <a:xfrm>
            <a:off x="6606990" y="653527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A éviter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9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1-12-11 à 23.08.5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50" r="-9350"/>
          <a:stretch>
            <a:fillRect/>
          </a:stretch>
        </p:blipFill>
        <p:spPr>
          <a:xfrm>
            <a:off x="-671708" y="753638"/>
            <a:ext cx="10703326" cy="5886417"/>
          </a:xfrm>
        </p:spPr>
      </p:pic>
      <p:sp>
        <p:nvSpPr>
          <p:cNvPr id="5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9CDA42C-07E7-4091-BEFD-69B9B888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774"/>
          </a:xfrm>
        </p:spPr>
        <p:txBody>
          <a:bodyPr>
            <a:normAutofit/>
          </a:bodyPr>
          <a:lstStyle/>
          <a:p>
            <a:pPr lvl="0"/>
            <a:r>
              <a:rPr lang="fr-FR" sz="3600" dirty="0">
                <a:solidFill>
                  <a:srgbClr val="000090"/>
                </a:solidFill>
              </a:rPr>
              <a:t>Périmètre de remboursement des I-SGLT2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07000"/>
              </a:lnSpc>
              <a:buNone/>
              <a:tabLst>
                <a:tab pos="678180" algn="l"/>
              </a:tabLst>
            </a:pPr>
            <a:r>
              <a:rPr lang="fr-FR" u="sng" dirty="0"/>
              <a:t>Pour les diabète de type 2 :</a:t>
            </a:r>
          </a:p>
          <a:p>
            <a:pPr lvl="1">
              <a:lnSpc>
                <a:spcPct val="107000"/>
              </a:lnSpc>
              <a:tabLst>
                <a:tab pos="678180" algn="l"/>
              </a:tabLst>
            </a:pPr>
            <a:r>
              <a:rPr lang="fr-FR" dirty="0"/>
              <a:t>en bithérapie en association à la metformine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en bithérapie en association aux sulfamides hypoglycémiants 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en trithérapie en association aux sulfamides hypoglycémiants et à la metformine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en trithérapie en association à l’insuline et à la metformine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endParaRPr lang="fr-FR" dirty="0"/>
          </a:p>
          <a:p>
            <a:pPr marL="0" indent="0">
              <a:lnSpc>
                <a:spcPct val="107000"/>
              </a:lnSpc>
              <a:buNone/>
              <a:tabLst>
                <a:tab pos="678180" algn="l"/>
              </a:tabLst>
            </a:pPr>
            <a:r>
              <a:rPr lang="fr-FR" u="sng" dirty="0"/>
              <a:t>Pour l’insuffisance cardiaque</a:t>
            </a:r>
          </a:p>
          <a:p>
            <a:pPr marL="0" indent="0">
              <a:lnSpc>
                <a:spcPct val="107000"/>
              </a:lnSpc>
              <a:buNone/>
              <a:tabLst>
                <a:tab pos="678180" algn="l"/>
              </a:tabLst>
            </a:pPr>
            <a:r>
              <a:rPr lang="fr-FR" u="sng" dirty="0"/>
              <a:t>Pour la maladie rénale chronique 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DFG entre 25 et 75 ml/min + </a:t>
            </a:r>
            <a:r>
              <a:rPr lang="fr-FR" dirty="0" err="1"/>
              <a:t>macroalbuminurie</a:t>
            </a:r>
            <a:r>
              <a:rPr lang="fr-FR" dirty="0"/>
              <a:t> 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Insuffisamment contrôlée malgré un traitement bien conduit par IEC ou SARTANS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-"/>
              <a:tabLst>
                <a:tab pos="678180" algn="l"/>
              </a:tabLst>
            </a:pPr>
            <a:r>
              <a:rPr lang="fr-FR" dirty="0"/>
              <a:t>Dans le cadre d’une AAP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r-FR" dirty="0"/>
          </a:p>
          <a:p>
            <a:pPr marL="678180">
              <a:lnSpc>
                <a:spcPct val="107000"/>
              </a:lnSpc>
              <a:spcAft>
                <a:spcPts val="0"/>
              </a:spcAft>
              <a:buNone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1- 3 mois</a:t>
            </a:r>
          </a:p>
          <a:p>
            <a:r>
              <a:rPr lang="fr-FR" sz="2400" dirty="0"/>
              <a:t>2- 6 mois</a:t>
            </a:r>
          </a:p>
          <a:p>
            <a:r>
              <a:rPr lang="fr-FR" sz="2400" dirty="0"/>
              <a:t>3- 1 an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3AE7D9-68C8-4A9D-8553-200197B7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Lorsque vous 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introduisez un nouveau traitement pour le diabète, au bout de combien de temps le réévaluez-vous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2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Lorsque vous </a:t>
            </a:r>
            <a:r>
              <a:rPr lang="fr-FR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introduisez un nouveau traitement pour le diabète, au bout de combien de temps le réévaluez-vous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</a:t>
            </a:r>
            <a:r>
              <a:rPr lang="fr-FR" sz="2400" dirty="0">
                <a:solidFill>
                  <a:srgbClr val="008000"/>
                </a:solidFill>
              </a:rPr>
              <a:t>3 mois</a:t>
            </a:r>
          </a:p>
          <a:p>
            <a:r>
              <a:rPr lang="fr-FR" sz="2400" dirty="0"/>
              <a:t>2- </a:t>
            </a:r>
            <a:r>
              <a:rPr lang="fr-FR" sz="2400" dirty="0">
                <a:solidFill>
                  <a:srgbClr val="008000"/>
                </a:solidFill>
              </a:rPr>
              <a:t>6 mois</a:t>
            </a:r>
          </a:p>
          <a:p>
            <a:r>
              <a:rPr lang="fr-FR" sz="2400" dirty="0"/>
              <a:t>3- 1 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BC8E66-9D58-4817-A34C-CB401BB9A774}"/>
              </a:ext>
            </a:extLst>
          </p:cNvPr>
          <p:cNvSpPr txBox="1"/>
          <p:nvPr/>
        </p:nvSpPr>
        <p:spPr>
          <a:xfrm>
            <a:off x="938790" y="5429346"/>
            <a:ext cx="68074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/>
              <a:t>L’objectif est d’atteindre une baisse d’HbA1c &gt;  0,5%</a:t>
            </a:r>
          </a:p>
          <a:p>
            <a:r>
              <a:rPr lang="fr-FR" sz="2400" dirty="0"/>
              <a:t>Si non atteinte : arrêt du traitement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EF32B73-605D-4EBF-9A40-77AC946CA61D}"/>
              </a:ext>
            </a:extLst>
          </p:cNvPr>
          <p:cNvGrpSpPr/>
          <p:nvPr/>
        </p:nvGrpSpPr>
        <p:grpSpPr>
          <a:xfrm>
            <a:off x="1264024" y="2923358"/>
            <a:ext cx="6068416" cy="2409851"/>
            <a:chOff x="2057155" y="2814550"/>
            <a:chExt cx="5902814" cy="2069193"/>
          </a:xfrm>
        </p:grpSpPr>
        <p:pic>
          <p:nvPicPr>
            <p:cNvPr id="11" name="Image 10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0C6FBC0-9A24-4BB9-A23D-B0A5238E5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155" y="2814551"/>
              <a:ext cx="5902814" cy="206919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18F7D7-7290-4C22-8946-A4FC85B95FD7}"/>
                </a:ext>
              </a:extLst>
            </p:cNvPr>
            <p:cNvSpPr/>
            <p:nvPr/>
          </p:nvSpPr>
          <p:spPr>
            <a:xfrm>
              <a:off x="2057155" y="2814550"/>
              <a:ext cx="4378814" cy="332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ED73112-71EA-4E8F-8A75-262329012278}"/>
              </a:ext>
            </a:extLst>
          </p:cNvPr>
          <p:cNvSpPr txBox="1">
            <a:spLocks/>
          </p:cNvSpPr>
          <p:nvPr/>
        </p:nvSpPr>
        <p:spPr>
          <a:xfrm>
            <a:off x="457200" y="451243"/>
            <a:ext cx="8229600" cy="7590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Extrait de la prise de position SFD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BE372F-13EB-46C2-B678-AA7BEA533D4E}"/>
              </a:ext>
            </a:extLst>
          </p:cNvPr>
          <p:cNvSpPr txBox="1"/>
          <p:nvPr/>
        </p:nvSpPr>
        <p:spPr>
          <a:xfrm>
            <a:off x="618565" y="1389104"/>
            <a:ext cx="7664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Réévaluation de la réponse thérapeutique et règles d’arrêt 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3627B4F-838F-40D0-9B5F-67103FF5BAD1}"/>
              </a:ext>
            </a:extLst>
          </p:cNvPr>
          <p:cNvSpPr txBox="1"/>
          <p:nvPr/>
        </p:nvSpPr>
        <p:spPr>
          <a:xfrm>
            <a:off x="618565" y="2268071"/>
            <a:ext cx="774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Particularité du patient avec maladie cardiovasculaire avérée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29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1-12-11 à 23.08.1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22" r="-8822"/>
          <a:stretch>
            <a:fillRect/>
          </a:stretch>
        </p:blipFill>
        <p:spPr>
          <a:xfrm>
            <a:off x="-627937" y="932450"/>
            <a:ext cx="10595913" cy="5827344"/>
          </a:xfrm>
        </p:spPr>
      </p:pic>
      <p:sp>
        <p:nvSpPr>
          <p:cNvPr id="5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264093-9373-4693-AEFE-6C47ADB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853"/>
            <a:ext cx="8229600" cy="143997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Pierre revient vers vous 5 ans plus tard.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5 mois, il a perdu 3kg sans </a:t>
            </a:r>
            <a:r>
              <a:rPr lang="fr-FR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 particulier.</a:t>
            </a:r>
            <a:endParaRPr lang="fr-FR" sz="2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traitement comporte ZIGDUO et OZEMPIC.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diabète est de nouveau déséquilibré avec une HbA1c à 8,6 %.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traitement lui proposez vous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654" y="351527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sulfamide hypoglycémiant ou </a:t>
            </a:r>
            <a:r>
              <a:rPr lang="fr-FR" sz="2400" dirty="0" err="1"/>
              <a:t>replaglinide</a:t>
            </a:r>
            <a:endParaRPr lang="fr-FR" sz="2400" dirty="0"/>
          </a:p>
          <a:p>
            <a:r>
              <a:rPr lang="fr-FR" sz="2400" dirty="0"/>
              <a:t>2- insuline basale</a:t>
            </a:r>
          </a:p>
          <a:p>
            <a:r>
              <a:rPr lang="fr-FR" sz="2400" dirty="0"/>
              <a:t>3- arrêt de la METFORMINE</a:t>
            </a:r>
          </a:p>
          <a:p>
            <a:r>
              <a:rPr lang="fr-FR" sz="2400" dirty="0"/>
              <a:t>4- arrêt de l’inhibiteur du SGLT-2</a:t>
            </a:r>
          </a:p>
          <a:p>
            <a:r>
              <a:rPr lang="fr-FR" sz="2400" dirty="0"/>
              <a:t>5- arrêt de l’analogue du GLP-1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32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853"/>
            <a:ext cx="8229600" cy="143997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Pierre revient vers vous 5 ans plus tard.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 5 mois, il a perdu 3kg sans efforts particuliers.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traitement comporte ZIGDUO et OZEMPIC.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diabète est de nouveau déséquilibré avec une HbA1c à 8,6 %.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traitement lui proposez vous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654" y="3515270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</a:rPr>
              <a:t>1-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C000"/>
                </a:solidFill>
              </a:rPr>
              <a:t>sulfamide hypoglycémiant ou </a:t>
            </a:r>
            <a:r>
              <a:rPr lang="fr-FR" sz="2400" dirty="0" err="1">
                <a:solidFill>
                  <a:srgbClr val="FFC000"/>
                </a:solidFill>
              </a:rPr>
              <a:t>replaglinide</a:t>
            </a:r>
            <a:endParaRPr lang="fr-FR" sz="2400" dirty="0">
              <a:solidFill>
                <a:srgbClr val="FFC000"/>
              </a:solidFill>
            </a:endParaRPr>
          </a:p>
          <a:p>
            <a:r>
              <a:rPr lang="fr-FR" sz="2400" dirty="0">
                <a:solidFill>
                  <a:srgbClr val="00B050"/>
                </a:solidFill>
              </a:rPr>
              <a:t>2-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B050"/>
                </a:solidFill>
              </a:rPr>
              <a:t>insuline basale</a:t>
            </a:r>
          </a:p>
          <a:p>
            <a:r>
              <a:rPr lang="fr-FR" sz="2400" dirty="0">
                <a:solidFill>
                  <a:srgbClr val="FF0000"/>
                </a:solidFill>
              </a:rPr>
              <a:t>3-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arrêt de la METFORMINE</a:t>
            </a:r>
          </a:p>
          <a:p>
            <a:r>
              <a:rPr lang="fr-FR" sz="2400" dirty="0">
                <a:solidFill>
                  <a:srgbClr val="FFC000"/>
                </a:solidFill>
              </a:rPr>
              <a:t>4- arrêt de l’inhibiteur du SGLT-2</a:t>
            </a:r>
          </a:p>
          <a:p>
            <a:r>
              <a:rPr lang="fr-FR" sz="2400" dirty="0">
                <a:solidFill>
                  <a:srgbClr val="FFC000"/>
                </a:solidFill>
              </a:rPr>
              <a:t>5- arrêt de l’analogue du GLP-1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3A1B1A8-CBD1-4B1B-A3CF-B68CD89D394B}"/>
              </a:ext>
            </a:extLst>
          </p:cNvPr>
          <p:cNvCxnSpPr>
            <a:cxnSpLocks/>
          </p:cNvCxnSpPr>
          <p:nvPr/>
        </p:nvCxnSpPr>
        <p:spPr>
          <a:xfrm>
            <a:off x="5961528" y="6662229"/>
            <a:ext cx="510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16FFCD-117B-43BF-8346-8209CDD51514}"/>
              </a:ext>
            </a:extLst>
          </p:cNvPr>
          <p:cNvCxnSpPr>
            <a:cxnSpLocks/>
          </p:cNvCxnSpPr>
          <p:nvPr/>
        </p:nvCxnSpPr>
        <p:spPr>
          <a:xfrm>
            <a:off x="5979456" y="6183335"/>
            <a:ext cx="5109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8D6C518-A407-4CBF-8264-2CD853EBA218}"/>
              </a:ext>
            </a:extLst>
          </p:cNvPr>
          <p:cNvSpPr txBox="1"/>
          <p:nvPr/>
        </p:nvSpPr>
        <p:spPr>
          <a:xfrm>
            <a:off x="6606990" y="6056377"/>
            <a:ext cx="2124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A privilégier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190D975-CC5C-455C-AFC7-0DF631D73882}"/>
              </a:ext>
            </a:extLst>
          </p:cNvPr>
          <p:cNvCxnSpPr>
            <a:cxnSpLocks/>
          </p:cNvCxnSpPr>
          <p:nvPr/>
        </p:nvCxnSpPr>
        <p:spPr>
          <a:xfrm>
            <a:off x="5961528" y="6431599"/>
            <a:ext cx="51098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034CF7-93FB-4CF9-A299-5E1807B622B7}"/>
              </a:ext>
            </a:extLst>
          </p:cNvPr>
          <p:cNvSpPr txBox="1"/>
          <p:nvPr/>
        </p:nvSpPr>
        <p:spPr>
          <a:xfrm>
            <a:off x="6606990" y="630464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</a:rPr>
              <a:t>A discuter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15B977-6D70-4651-8B94-1A57B91EC446}"/>
              </a:ext>
            </a:extLst>
          </p:cNvPr>
          <p:cNvSpPr txBox="1"/>
          <p:nvPr/>
        </p:nvSpPr>
        <p:spPr>
          <a:xfrm>
            <a:off x="6606990" y="653527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A éviter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04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2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est son objectif d’HbA1c 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05415" y="3515270"/>
            <a:ext cx="1439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&lt; 6 %</a:t>
            </a:r>
          </a:p>
          <a:p>
            <a:r>
              <a:rPr lang="fr-FR" sz="2400" dirty="0"/>
              <a:t>2- &lt; 6,5 %</a:t>
            </a:r>
          </a:p>
          <a:p>
            <a:r>
              <a:rPr lang="fr-FR" sz="2400" dirty="0"/>
              <a:t>3- &lt; 7 %</a:t>
            </a:r>
          </a:p>
          <a:p>
            <a:r>
              <a:rPr lang="fr-FR" sz="2400" dirty="0"/>
              <a:t>4- &lt; 8%</a:t>
            </a:r>
          </a:p>
          <a:p>
            <a:r>
              <a:rPr lang="fr-FR" sz="2400" dirty="0"/>
              <a:t>5- &lt; 9 %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apture d’écran 2021-12-11 à 23.10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660"/>
            <a:ext cx="9144000" cy="60071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795F01-73A0-44F4-8FCF-FEF81085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écran 2021-12-11 à 23.11.4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586" r="-9586"/>
          <a:stretch>
            <a:fillRect/>
          </a:stretch>
        </p:blipFill>
        <p:spPr>
          <a:xfrm>
            <a:off x="-678803" y="830772"/>
            <a:ext cx="10637342" cy="5850128"/>
          </a:xfrm>
        </p:spPr>
      </p:pic>
      <p:sp>
        <p:nvSpPr>
          <p:cNvPr id="5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FF9319-835C-4763-9B28-12C1D401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mise sous insuline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 de choix chez le sujet présentant des signes d’</a:t>
            </a:r>
            <a:r>
              <a:rPr lang="fr-FR" dirty="0" err="1"/>
              <a:t>insulinopénie</a:t>
            </a:r>
            <a:endParaRPr lang="fr-FR" dirty="0"/>
          </a:p>
          <a:p>
            <a:endParaRPr lang="fr-FR" dirty="0"/>
          </a:p>
          <a:p>
            <a:r>
              <a:rPr lang="fr-FR" dirty="0"/>
              <a:t>HbA1c &gt; 10 % </a:t>
            </a:r>
            <a:r>
              <a:rPr lang="fr-FR" dirty="0">
                <a:latin typeface="Arial "/>
                <a:cs typeface="Arial "/>
              </a:rPr>
              <a:t>et syndrome cardinal / hypercatabolisme / hyperosmolarité ou si cétonurie/cétonémie</a:t>
            </a:r>
          </a:p>
          <a:p>
            <a:pPr marL="0" indent="0">
              <a:buNone/>
            </a:pPr>
            <a:endParaRPr lang="fr-FR" dirty="0">
              <a:latin typeface="Arial "/>
              <a:cs typeface="Arial "/>
            </a:endParaRPr>
          </a:p>
          <a:p>
            <a:r>
              <a:rPr lang="fr-FR" dirty="0">
                <a:latin typeface="Arial "/>
                <a:cs typeface="Arial "/>
              </a:rPr>
              <a:t>Indication « gériatrique «  de l’insuline </a:t>
            </a:r>
          </a:p>
          <a:p>
            <a:endParaRPr lang="fr-FR" dirty="0">
              <a:latin typeface="Arial "/>
              <a:cs typeface="Arial "/>
            </a:endParaRPr>
          </a:p>
          <a:p>
            <a:r>
              <a:rPr lang="fr-FR" dirty="0">
                <a:latin typeface="Arial "/>
                <a:cs typeface="Arial "/>
              </a:rPr>
              <a:t>Penser à réaliser un bilan hépatique et en cas de déséquilibre brutal et/ou AEG majeure recours au TDM pancréatique systématique</a:t>
            </a:r>
          </a:p>
          <a:p>
            <a:endParaRPr lang="fr-FR" dirty="0">
              <a:latin typeface="Arial "/>
              <a:cs typeface="Arial "/>
            </a:endParaRPr>
          </a:p>
          <a:p>
            <a:r>
              <a:rPr lang="fr-FR" dirty="0">
                <a:latin typeface="Arial "/>
                <a:cs typeface="Arial "/>
              </a:rPr>
              <a:t>Occasion de consulter le diabétologue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774BD-F4D1-034B-9398-71F0E8FBBFA6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D27D56-9B9E-437F-8ABE-80F777005C19}"/>
              </a:ext>
            </a:extLst>
          </p:cNvPr>
          <p:cNvSpPr txBox="1">
            <a:spLocks/>
          </p:cNvSpPr>
          <p:nvPr/>
        </p:nvSpPr>
        <p:spPr>
          <a:xfrm>
            <a:off x="1210775" y="433121"/>
            <a:ext cx="6602611" cy="492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dirty="0">
                <a:solidFill>
                  <a:schemeClr val="tx1"/>
                </a:solidFill>
              </a:rPr>
              <a:t>Principes de l’insulinothérapie basale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C1C6FF-17F8-4FFA-ACFC-6136430EF3C2}"/>
              </a:ext>
            </a:extLst>
          </p:cNvPr>
          <p:cNvSpPr txBox="1">
            <a:spLocks/>
          </p:cNvSpPr>
          <p:nvPr/>
        </p:nvSpPr>
        <p:spPr>
          <a:xfrm>
            <a:off x="176213" y="5410512"/>
            <a:ext cx="8098359" cy="42695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88">
                <a:solidFill>
                  <a:srgbClr val="63695D"/>
                </a:solidFill>
              </a:rPr>
              <a:t>Singh AK and Gangopadhyay KK. Modern basal insulin analogs: An incomplete story. Indian J Endocrinol Metab. 2014 Nov;18(6):784-93.</a:t>
            </a:r>
          </a:p>
          <a:p>
            <a:r>
              <a:rPr lang="fr-FR" sz="788">
                <a:solidFill>
                  <a:srgbClr val="63695D"/>
                </a:solidFill>
              </a:rPr>
              <a:t>Bethel MA and Feinglos MN. Basal insulin therapy in type 2 diabetes. J Am Board Fam Pract. 2005 May-Jun;18(3):199-204</a:t>
            </a:r>
            <a:endParaRPr lang="fr-FR" sz="788" dirty="0">
              <a:solidFill>
                <a:srgbClr val="63695D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B99050-9796-438B-9725-50FD773FFF51}"/>
              </a:ext>
            </a:extLst>
          </p:cNvPr>
          <p:cNvGrpSpPr>
            <a:grpSpLocks noChangeAspect="1"/>
          </p:cNvGrpSpPr>
          <p:nvPr/>
        </p:nvGrpSpPr>
        <p:grpSpPr>
          <a:xfrm>
            <a:off x="1110194" y="2240869"/>
            <a:ext cx="6810179" cy="2877707"/>
            <a:chOff x="965438" y="1836369"/>
            <a:chExt cx="7398677" cy="5168342"/>
          </a:xfrm>
        </p:grpSpPr>
        <p:grpSp>
          <p:nvGrpSpPr>
            <p:cNvPr id="5" name="Grouper 13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02C3B8-B43C-4080-9F05-420F6B5229CC}"/>
                </a:ext>
              </a:extLst>
            </p:cNvPr>
            <p:cNvGrpSpPr/>
            <p:nvPr/>
          </p:nvGrpSpPr>
          <p:grpSpPr>
            <a:xfrm>
              <a:off x="965438" y="1836369"/>
              <a:ext cx="6784890" cy="4185446"/>
              <a:chOff x="851537" y="1384919"/>
              <a:chExt cx="6784890" cy="4185446"/>
            </a:xfrm>
          </p:grpSpPr>
          <p:sp>
            <p:nvSpPr>
              <p:cNvPr id="13" name="Forme libre 11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F27F9F2-130A-488C-9411-7BA57F7DEB3F}"/>
                  </a:ext>
                </a:extLst>
              </p:cNvPr>
              <p:cNvSpPr/>
              <p:nvPr/>
            </p:nvSpPr>
            <p:spPr>
              <a:xfrm>
                <a:off x="5324805" y="3297307"/>
                <a:ext cx="1839497" cy="1010491"/>
              </a:xfrm>
              <a:custGeom>
                <a:avLst/>
                <a:gdLst>
                  <a:gd name="connsiteX0" fmla="*/ 5695 w 1292760"/>
                  <a:gd name="connsiteY0" fmla="*/ 449892 h 780192"/>
                  <a:gd name="connsiteX1" fmla="*/ 22780 w 1292760"/>
                  <a:gd name="connsiteY1" fmla="*/ 404333 h 780192"/>
                  <a:gd name="connsiteX2" fmla="*/ 39865 w 1292760"/>
                  <a:gd name="connsiteY2" fmla="*/ 353079 h 780192"/>
                  <a:gd name="connsiteX3" fmla="*/ 51255 w 1292760"/>
                  <a:gd name="connsiteY3" fmla="*/ 318910 h 780192"/>
                  <a:gd name="connsiteX4" fmla="*/ 56950 w 1292760"/>
                  <a:gd name="connsiteY4" fmla="*/ 301826 h 780192"/>
                  <a:gd name="connsiteX5" fmla="*/ 62645 w 1292760"/>
                  <a:gd name="connsiteY5" fmla="*/ 279047 h 780192"/>
                  <a:gd name="connsiteX6" fmla="*/ 74035 w 1292760"/>
                  <a:gd name="connsiteY6" fmla="*/ 244878 h 780192"/>
                  <a:gd name="connsiteX7" fmla="*/ 79730 w 1292760"/>
                  <a:gd name="connsiteY7" fmla="*/ 227793 h 780192"/>
                  <a:gd name="connsiteX8" fmla="*/ 85425 w 1292760"/>
                  <a:gd name="connsiteY8" fmla="*/ 205014 h 780192"/>
                  <a:gd name="connsiteX9" fmla="*/ 91120 w 1292760"/>
                  <a:gd name="connsiteY9" fmla="*/ 170845 h 780192"/>
                  <a:gd name="connsiteX10" fmla="*/ 96815 w 1292760"/>
                  <a:gd name="connsiteY10" fmla="*/ 153760 h 780192"/>
                  <a:gd name="connsiteX11" fmla="*/ 113900 w 1292760"/>
                  <a:gd name="connsiteY11" fmla="*/ 96812 h 780192"/>
                  <a:gd name="connsiteX12" fmla="*/ 142375 w 1292760"/>
                  <a:gd name="connsiteY12" fmla="*/ 45559 h 780192"/>
                  <a:gd name="connsiteX13" fmla="*/ 170849 w 1292760"/>
                  <a:gd name="connsiteY13" fmla="*/ 11390 h 780192"/>
                  <a:gd name="connsiteX14" fmla="*/ 205019 w 1292760"/>
                  <a:gd name="connsiteY14" fmla="*/ 0 h 780192"/>
                  <a:gd name="connsiteX15" fmla="*/ 250579 w 1292760"/>
                  <a:gd name="connsiteY15" fmla="*/ 17084 h 780192"/>
                  <a:gd name="connsiteX16" fmla="*/ 256274 w 1292760"/>
                  <a:gd name="connsiteY16" fmla="*/ 39864 h 780192"/>
                  <a:gd name="connsiteX17" fmla="*/ 261969 w 1292760"/>
                  <a:gd name="connsiteY17" fmla="*/ 56948 h 780192"/>
                  <a:gd name="connsiteX18" fmla="*/ 301834 w 1292760"/>
                  <a:gd name="connsiteY18" fmla="*/ 108202 h 780192"/>
                  <a:gd name="connsiteX19" fmla="*/ 336004 w 1292760"/>
                  <a:gd name="connsiteY19" fmla="*/ 176540 h 780192"/>
                  <a:gd name="connsiteX20" fmla="*/ 341699 w 1292760"/>
                  <a:gd name="connsiteY20" fmla="*/ 193624 h 780192"/>
                  <a:gd name="connsiteX21" fmla="*/ 347394 w 1292760"/>
                  <a:gd name="connsiteY21" fmla="*/ 267657 h 780192"/>
                  <a:gd name="connsiteX22" fmla="*/ 353089 w 1292760"/>
                  <a:gd name="connsiteY22" fmla="*/ 290436 h 780192"/>
                  <a:gd name="connsiteX23" fmla="*/ 358784 w 1292760"/>
                  <a:gd name="connsiteY23" fmla="*/ 347385 h 780192"/>
                  <a:gd name="connsiteX24" fmla="*/ 387259 w 1292760"/>
                  <a:gd name="connsiteY24" fmla="*/ 444197 h 780192"/>
                  <a:gd name="connsiteX25" fmla="*/ 404344 w 1292760"/>
                  <a:gd name="connsiteY25" fmla="*/ 495450 h 780192"/>
                  <a:gd name="connsiteX26" fmla="*/ 410039 w 1292760"/>
                  <a:gd name="connsiteY26" fmla="*/ 512535 h 780192"/>
                  <a:gd name="connsiteX27" fmla="*/ 421429 w 1292760"/>
                  <a:gd name="connsiteY27" fmla="*/ 552399 h 780192"/>
                  <a:gd name="connsiteX28" fmla="*/ 438513 w 1292760"/>
                  <a:gd name="connsiteY28" fmla="*/ 546704 h 780192"/>
                  <a:gd name="connsiteX29" fmla="*/ 449903 w 1292760"/>
                  <a:gd name="connsiteY29" fmla="*/ 370164 h 780192"/>
                  <a:gd name="connsiteX30" fmla="*/ 455598 w 1292760"/>
                  <a:gd name="connsiteY30" fmla="*/ 353079 h 780192"/>
                  <a:gd name="connsiteX31" fmla="*/ 472683 w 1292760"/>
                  <a:gd name="connsiteY31" fmla="*/ 296131 h 780192"/>
                  <a:gd name="connsiteX32" fmla="*/ 478378 w 1292760"/>
                  <a:gd name="connsiteY32" fmla="*/ 279047 h 780192"/>
                  <a:gd name="connsiteX33" fmla="*/ 489768 w 1292760"/>
                  <a:gd name="connsiteY33" fmla="*/ 261962 h 780192"/>
                  <a:gd name="connsiteX34" fmla="*/ 501158 w 1292760"/>
                  <a:gd name="connsiteY34" fmla="*/ 227793 h 780192"/>
                  <a:gd name="connsiteX35" fmla="*/ 506853 w 1292760"/>
                  <a:gd name="connsiteY35" fmla="*/ 210709 h 780192"/>
                  <a:gd name="connsiteX36" fmla="*/ 518243 w 1292760"/>
                  <a:gd name="connsiteY36" fmla="*/ 193624 h 780192"/>
                  <a:gd name="connsiteX37" fmla="*/ 529633 w 1292760"/>
                  <a:gd name="connsiteY37" fmla="*/ 159455 h 780192"/>
                  <a:gd name="connsiteX38" fmla="*/ 563803 w 1292760"/>
                  <a:gd name="connsiteY38" fmla="*/ 148066 h 780192"/>
                  <a:gd name="connsiteX39" fmla="*/ 580888 w 1292760"/>
                  <a:gd name="connsiteY39" fmla="*/ 136676 h 780192"/>
                  <a:gd name="connsiteX40" fmla="*/ 660618 w 1292760"/>
                  <a:gd name="connsiteY40" fmla="*/ 153760 h 780192"/>
                  <a:gd name="connsiteX41" fmla="*/ 672008 w 1292760"/>
                  <a:gd name="connsiteY41" fmla="*/ 170845 h 780192"/>
                  <a:gd name="connsiteX42" fmla="*/ 677703 w 1292760"/>
                  <a:gd name="connsiteY42" fmla="*/ 187929 h 780192"/>
                  <a:gd name="connsiteX43" fmla="*/ 700482 w 1292760"/>
                  <a:gd name="connsiteY43" fmla="*/ 222098 h 780192"/>
                  <a:gd name="connsiteX44" fmla="*/ 717567 w 1292760"/>
                  <a:gd name="connsiteY44" fmla="*/ 256267 h 780192"/>
                  <a:gd name="connsiteX45" fmla="*/ 728957 w 1292760"/>
                  <a:gd name="connsiteY45" fmla="*/ 290436 h 780192"/>
                  <a:gd name="connsiteX46" fmla="*/ 740347 w 1292760"/>
                  <a:gd name="connsiteY46" fmla="*/ 307521 h 780192"/>
                  <a:gd name="connsiteX47" fmla="*/ 746042 w 1292760"/>
                  <a:gd name="connsiteY47" fmla="*/ 324605 h 780192"/>
                  <a:gd name="connsiteX48" fmla="*/ 757432 w 1292760"/>
                  <a:gd name="connsiteY48" fmla="*/ 341690 h 780192"/>
                  <a:gd name="connsiteX49" fmla="*/ 768822 w 1292760"/>
                  <a:gd name="connsiteY49" fmla="*/ 375859 h 780192"/>
                  <a:gd name="connsiteX50" fmla="*/ 785907 w 1292760"/>
                  <a:gd name="connsiteY50" fmla="*/ 427112 h 780192"/>
                  <a:gd name="connsiteX51" fmla="*/ 837162 w 1292760"/>
                  <a:gd name="connsiteY51" fmla="*/ 580873 h 780192"/>
                  <a:gd name="connsiteX52" fmla="*/ 865637 w 1292760"/>
                  <a:gd name="connsiteY52" fmla="*/ 632126 h 780192"/>
                  <a:gd name="connsiteX53" fmla="*/ 888417 w 1292760"/>
                  <a:gd name="connsiteY53" fmla="*/ 666295 h 780192"/>
                  <a:gd name="connsiteX54" fmla="*/ 905502 w 1292760"/>
                  <a:gd name="connsiteY54" fmla="*/ 677685 h 780192"/>
                  <a:gd name="connsiteX55" fmla="*/ 922587 w 1292760"/>
                  <a:gd name="connsiteY55" fmla="*/ 683380 h 780192"/>
                  <a:gd name="connsiteX56" fmla="*/ 939672 w 1292760"/>
                  <a:gd name="connsiteY56" fmla="*/ 677685 h 780192"/>
                  <a:gd name="connsiteX57" fmla="*/ 951062 w 1292760"/>
                  <a:gd name="connsiteY57" fmla="*/ 643516 h 780192"/>
                  <a:gd name="connsiteX58" fmla="*/ 962451 w 1292760"/>
                  <a:gd name="connsiteY58" fmla="*/ 575178 h 780192"/>
                  <a:gd name="connsiteX59" fmla="*/ 985231 w 1292760"/>
                  <a:gd name="connsiteY59" fmla="*/ 541009 h 780192"/>
                  <a:gd name="connsiteX60" fmla="*/ 996621 w 1292760"/>
                  <a:gd name="connsiteY60" fmla="*/ 523924 h 780192"/>
                  <a:gd name="connsiteX61" fmla="*/ 1019401 w 1292760"/>
                  <a:gd name="connsiteY61" fmla="*/ 455586 h 780192"/>
                  <a:gd name="connsiteX62" fmla="*/ 1025096 w 1292760"/>
                  <a:gd name="connsiteY62" fmla="*/ 438502 h 780192"/>
                  <a:gd name="connsiteX63" fmla="*/ 1030791 w 1292760"/>
                  <a:gd name="connsiteY63" fmla="*/ 421417 h 780192"/>
                  <a:gd name="connsiteX64" fmla="*/ 1042181 w 1292760"/>
                  <a:gd name="connsiteY64" fmla="*/ 404333 h 780192"/>
                  <a:gd name="connsiteX65" fmla="*/ 1059266 w 1292760"/>
                  <a:gd name="connsiteY65" fmla="*/ 370164 h 780192"/>
                  <a:gd name="connsiteX66" fmla="*/ 1070656 w 1292760"/>
                  <a:gd name="connsiteY66" fmla="*/ 335995 h 780192"/>
                  <a:gd name="connsiteX67" fmla="*/ 1082046 w 1292760"/>
                  <a:gd name="connsiteY67" fmla="*/ 318910 h 780192"/>
                  <a:gd name="connsiteX68" fmla="*/ 1087741 w 1292760"/>
                  <a:gd name="connsiteY68" fmla="*/ 301826 h 780192"/>
                  <a:gd name="connsiteX69" fmla="*/ 1121911 w 1292760"/>
                  <a:gd name="connsiteY69" fmla="*/ 284742 h 780192"/>
                  <a:gd name="connsiteX70" fmla="*/ 1156081 w 1292760"/>
                  <a:gd name="connsiteY70" fmla="*/ 290436 h 780192"/>
                  <a:gd name="connsiteX71" fmla="*/ 1178861 w 1292760"/>
                  <a:gd name="connsiteY71" fmla="*/ 324605 h 780192"/>
                  <a:gd name="connsiteX72" fmla="*/ 1201641 w 1292760"/>
                  <a:gd name="connsiteY72" fmla="*/ 358774 h 780192"/>
                  <a:gd name="connsiteX73" fmla="*/ 1207336 w 1292760"/>
                  <a:gd name="connsiteY73" fmla="*/ 375859 h 780192"/>
                  <a:gd name="connsiteX74" fmla="*/ 1230115 w 1292760"/>
                  <a:gd name="connsiteY74" fmla="*/ 410028 h 780192"/>
                  <a:gd name="connsiteX75" fmla="*/ 1235810 w 1292760"/>
                  <a:gd name="connsiteY75" fmla="*/ 427112 h 780192"/>
                  <a:gd name="connsiteX76" fmla="*/ 1247200 w 1292760"/>
                  <a:gd name="connsiteY76" fmla="*/ 444197 h 780192"/>
                  <a:gd name="connsiteX77" fmla="*/ 1264285 w 1292760"/>
                  <a:gd name="connsiteY77" fmla="*/ 512535 h 780192"/>
                  <a:gd name="connsiteX78" fmla="*/ 1281370 w 1292760"/>
                  <a:gd name="connsiteY78" fmla="*/ 575178 h 780192"/>
                  <a:gd name="connsiteX79" fmla="*/ 1287065 w 1292760"/>
                  <a:gd name="connsiteY79" fmla="*/ 592262 h 780192"/>
                  <a:gd name="connsiteX80" fmla="*/ 1292760 w 1292760"/>
                  <a:gd name="connsiteY80" fmla="*/ 609347 h 780192"/>
                  <a:gd name="connsiteX81" fmla="*/ 1264285 w 1292760"/>
                  <a:gd name="connsiteY81" fmla="*/ 683380 h 780192"/>
                  <a:gd name="connsiteX82" fmla="*/ 1230115 w 1292760"/>
                  <a:gd name="connsiteY82" fmla="*/ 700464 h 780192"/>
                  <a:gd name="connsiteX83" fmla="*/ 1190251 w 1292760"/>
                  <a:gd name="connsiteY83" fmla="*/ 711854 h 780192"/>
                  <a:gd name="connsiteX84" fmla="*/ 1173166 w 1292760"/>
                  <a:gd name="connsiteY84" fmla="*/ 717549 h 780192"/>
                  <a:gd name="connsiteX85" fmla="*/ 1150386 w 1292760"/>
                  <a:gd name="connsiteY85" fmla="*/ 723243 h 780192"/>
                  <a:gd name="connsiteX86" fmla="*/ 1133301 w 1292760"/>
                  <a:gd name="connsiteY86" fmla="*/ 728938 h 780192"/>
                  <a:gd name="connsiteX87" fmla="*/ 1116216 w 1292760"/>
                  <a:gd name="connsiteY87" fmla="*/ 740328 h 780192"/>
                  <a:gd name="connsiteX88" fmla="*/ 1082046 w 1292760"/>
                  <a:gd name="connsiteY88" fmla="*/ 746023 h 780192"/>
                  <a:gd name="connsiteX89" fmla="*/ 1008011 w 1292760"/>
                  <a:gd name="connsiteY89" fmla="*/ 757412 h 780192"/>
                  <a:gd name="connsiteX90" fmla="*/ 899807 w 1292760"/>
                  <a:gd name="connsiteY90" fmla="*/ 763107 h 780192"/>
                  <a:gd name="connsiteX91" fmla="*/ 854247 w 1292760"/>
                  <a:gd name="connsiteY91" fmla="*/ 768802 h 780192"/>
                  <a:gd name="connsiteX92" fmla="*/ 837162 w 1292760"/>
                  <a:gd name="connsiteY92" fmla="*/ 774497 h 780192"/>
                  <a:gd name="connsiteX93" fmla="*/ 791602 w 1292760"/>
                  <a:gd name="connsiteY93" fmla="*/ 780192 h 780192"/>
                  <a:gd name="connsiteX94" fmla="*/ 39865 w 1292760"/>
                  <a:gd name="connsiteY94" fmla="*/ 774497 h 780192"/>
                  <a:gd name="connsiteX95" fmla="*/ 17085 w 1292760"/>
                  <a:gd name="connsiteY95" fmla="*/ 740328 h 780192"/>
                  <a:gd name="connsiteX96" fmla="*/ 5695 w 1292760"/>
                  <a:gd name="connsiteY96" fmla="*/ 700464 h 780192"/>
                  <a:gd name="connsiteX97" fmla="*/ 0 w 1292760"/>
                  <a:gd name="connsiteY97" fmla="*/ 683380 h 780192"/>
                  <a:gd name="connsiteX98" fmla="*/ 5695 w 1292760"/>
                  <a:gd name="connsiteY98" fmla="*/ 523924 h 780192"/>
                  <a:gd name="connsiteX99" fmla="*/ 5695 w 1292760"/>
                  <a:gd name="connsiteY99" fmla="*/ 449892 h 78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292760" h="780192">
                    <a:moveTo>
                      <a:pt x="5695" y="449892"/>
                    </a:moveTo>
                    <a:cubicBezTo>
                      <a:pt x="8543" y="429960"/>
                      <a:pt x="1450" y="452324"/>
                      <a:pt x="22780" y="404333"/>
                    </a:cubicBezTo>
                    <a:cubicBezTo>
                      <a:pt x="22782" y="404328"/>
                      <a:pt x="37017" y="361624"/>
                      <a:pt x="39865" y="353079"/>
                    </a:cubicBezTo>
                    <a:lnTo>
                      <a:pt x="51255" y="318910"/>
                    </a:lnTo>
                    <a:cubicBezTo>
                      <a:pt x="53153" y="313215"/>
                      <a:pt x="55494" y="307649"/>
                      <a:pt x="56950" y="301826"/>
                    </a:cubicBezTo>
                    <a:cubicBezTo>
                      <a:pt x="58848" y="294233"/>
                      <a:pt x="60396" y="286544"/>
                      <a:pt x="62645" y="279047"/>
                    </a:cubicBezTo>
                    <a:cubicBezTo>
                      <a:pt x="66095" y="267548"/>
                      <a:pt x="70238" y="256268"/>
                      <a:pt x="74035" y="244878"/>
                    </a:cubicBezTo>
                    <a:cubicBezTo>
                      <a:pt x="75933" y="239183"/>
                      <a:pt x="78274" y="233617"/>
                      <a:pt x="79730" y="227793"/>
                    </a:cubicBezTo>
                    <a:cubicBezTo>
                      <a:pt x="81628" y="220200"/>
                      <a:pt x="83890" y="212689"/>
                      <a:pt x="85425" y="205014"/>
                    </a:cubicBezTo>
                    <a:cubicBezTo>
                      <a:pt x="87690" y="193691"/>
                      <a:pt x="88615" y="182117"/>
                      <a:pt x="91120" y="170845"/>
                    </a:cubicBezTo>
                    <a:cubicBezTo>
                      <a:pt x="92422" y="164985"/>
                      <a:pt x="95166" y="159532"/>
                      <a:pt x="96815" y="153760"/>
                    </a:cubicBezTo>
                    <a:cubicBezTo>
                      <a:pt x="114026" y="93522"/>
                      <a:pt x="86836" y="178000"/>
                      <a:pt x="113900" y="96812"/>
                    </a:cubicBezTo>
                    <a:cubicBezTo>
                      <a:pt x="123924" y="66742"/>
                      <a:pt x="116266" y="84722"/>
                      <a:pt x="142375" y="45559"/>
                    </a:cubicBezTo>
                    <a:cubicBezTo>
                      <a:pt x="149464" y="34926"/>
                      <a:pt x="159242" y="17838"/>
                      <a:pt x="170849" y="11390"/>
                    </a:cubicBezTo>
                    <a:cubicBezTo>
                      <a:pt x="181344" y="5559"/>
                      <a:pt x="205019" y="0"/>
                      <a:pt x="205019" y="0"/>
                    </a:cubicBezTo>
                    <a:cubicBezTo>
                      <a:pt x="217414" y="2479"/>
                      <a:pt x="241556" y="3549"/>
                      <a:pt x="250579" y="17084"/>
                    </a:cubicBezTo>
                    <a:cubicBezTo>
                      <a:pt x="254921" y="23596"/>
                      <a:pt x="254124" y="32338"/>
                      <a:pt x="256274" y="39864"/>
                    </a:cubicBezTo>
                    <a:cubicBezTo>
                      <a:pt x="257923" y="45636"/>
                      <a:pt x="259054" y="51701"/>
                      <a:pt x="261969" y="56948"/>
                    </a:cubicBezTo>
                    <a:cubicBezTo>
                      <a:pt x="298594" y="122871"/>
                      <a:pt x="269552" y="66697"/>
                      <a:pt x="301834" y="108202"/>
                    </a:cubicBezTo>
                    <a:cubicBezTo>
                      <a:pt x="327594" y="141322"/>
                      <a:pt x="323512" y="139066"/>
                      <a:pt x="336004" y="176540"/>
                    </a:cubicBezTo>
                    <a:lnTo>
                      <a:pt x="341699" y="193624"/>
                    </a:lnTo>
                    <a:cubicBezTo>
                      <a:pt x="343597" y="218302"/>
                      <a:pt x="344502" y="243076"/>
                      <a:pt x="347394" y="267657"/>
                    </a:cubicBezTo>
                    <a:cubicBezTo>
                      <a:pt x="348309" y="275430"/>
                      <a:pt x="351982" y="282688"/>
                      <a:pt x="353089" y="290436"/>
                    </a:cubicBezTo>
                    <a:cubicBezTo>
                      <a:pt x="355787" y="309322"/>
                      <a:pt x="355648" y="328567"/>
                      <a:pt x="358784" y="347385"/>
                    </a:cubicBezTo>
                    <a:cubicBezTo>
                      <a:pt x="364320" y="380598"/>
                      <a:pt x="376670" y="412431"/>
                      <a:pt x="387259" y="444197"/>
                    </a:cubicBezTo>
                    <a:lnTo>
                      <a:pt x="404344" y="495450"/>
                    </a:lnTo>
                    <a:cubicBezTo>
                      <a:pt x="406242" y="501145"/>
                      <a:pt x="408583" y="506711"/>
                      <a:pt x="410039" y="512535"/>
                    </a:cubicBezTo>
                    <a:cubicBezTo>
                      <a:pt x="417190" y="541138"/>
                      <a:pt x="413259" y="527889"/>
                      <a:pt x="421429" y="552399"/>
                    </a:cubicBezTo>
                    <a:cubicBezTo>
                      <a:pt x="427124" y="550501"/>
                      <a:pt x="437664" y="552646"/>
                      <a:pt x="438513" y="546704"/>
                    </a:cubicBezTo>
                    <a:cubicBezTo>
                      <a:pt x="461719" y="384256"/>
                      <a:pt x="429140" y="442832"/>
                      <a:pt x="449903" y="370164"/>
                    </a:cubicBezTo>
                    <a:cubicBezTo>
                      <a:pt x="451552" y="364392"/>
                      <a:pt x="453949" y="358851"/>
                      <a:pt x="455598" y="353079"/>
                    </a:cubicBezTo>
                    <a:cubicBezTo>
                      <a:pt x="472809" y="292841"/>
                      <a:pt x="445619" y="377319"/>
                      <a:pt x="472683" y="296131"/>
                    </a:cubicBezTo>
                    <a:cubicBezTo>
                      <a:pt x="474581" y="290436"/>
                      <a:pt x="475048" y="284042"/>
                      <a:pt x="478378" y="279047"/>
                    </a:cubicBezTo>
                    <a:cubicBezTo>
                      <a:pt x="482175" y="273352"/>
                      <a:pt x="486988" y="268217"/>
                      <a:pt x="489768" y="261962"/>
                    </a:cubicBezTo>
                    <a:cubicBezTo>
                      <a:pt x="494644" y="250991"/>
                      <a:pt x="497361" y="239183"/>
                      <a:pt x="501158" y="227793"/>
                    </a:cubicBezTo>
                    <a:cubicBezTo>
                      <a:pt x="503056" y="222098"/>
                      <a:pt x="503523" y="215704"/>
                      <a:pt x="506853" y="210709"/>
                    </a:cubicBezTo>
                    <a:cubicBezTo>
                      <a:pt x="510650" y="205014"/>
                      <a:pt x="515463" y="199879"/>
                      <a:pt x="518243" y="193624"/>
                    </a:cubicBezTo>
                    <a:cubicBezTo>
                      <a:pt x="523119" y="182653"/>
                      <a:pt x="518243" y="163251"/>
                      <a:pt x="529633" y="159455"/>
                    </a:cubicBezTo>
                    <a:lnTo>
                      <a:pt x="563803" y="148066"/>
                    </a:lnTo>
                    <a:cubicBezTo>
                      <a:pt x="569498" y="144269"/>
                      <a:pt x="574061" y="137164"/>
                      <a:pt x="580888" y="136676"/>
                    </a:cubicBezTo>
                    <a:cubicBezTo>
                      <a:pt x="635071" y="132806"/>
                      <a:pt x="631074" y="134065"/>
                      <a:pt x="660618" y="153760"/>
                    </a:cubicBezTo>
                    <a:cubicBezTo>
                      <a:pt x="664415" y="159455"/>
                      <a:pt x="668947" y="164723"/>
                      <a:pt x="672008" y="170845"/>
                    </a:cubicBezTo>
                    <a:cubicBezTo>
                      <a:pt x="674693" y="176214"/>
                      <a:pt x="674788" y="182682"/>
                      <a:pt x="677703" y="187929"/>
                    </a:cubicBezTo>
                    <a:cubicBezTo>
                      <a:pt x="684351" y="199895"/>
                      <a:pt x="696153" y="209112"/>
                      <a:pt x="700482" y="222098"/>
                    </a:cubicBezTo>
                    <a:cubicBezTo>
                      <a:pt x="708341" y="245676"/>
                      <a:pt x="702847" y="234188"/>
                      <a:pt x="717567" y="256267"/>
                    </a:cubicBezTo>
                    <a:cubicBezTo>
                      <a:pt x="721364" y="267657"/>
                      <a:pt x="722297" y="280447"/>
                      <a:pt x="728957" y="290436"/>
                    </a:cubicBezTo>
                    <a:cubicBezTo>
                      <a:pt x="732754" y="296131"/>
                      <a:pt x="737286" y="301399"/>
                      <a:pt x="740347" y="307521"/>
                    </a:cubicBezTo>
                    <a:cubicBezTo>
                      <a:pt x="743032" y="312890"/>
                      <a:pt x="743357" y="319236"/>
                      <a:pt x="746042" y="324605"/>
                    </a:cubicBezTo>
                    <a:cubicBezTo>
                      <a:pt x="749103" y="330727"/>
                      <a:pt x="754652" y="335435"/>
                      <a:pt x="757432" y="341690"/>
                    </a:cubicBezTo>
                    <a:cubicBezTo>
                      <a:pt x="762308" y="352661"/>
                      <a:pt x="765025" y="364469"/>
                      <a:pt x="768822" y="375859"/>
                    </a:cubicBezTo>
                    <a:lnTo>
                      <a:pt x="785907" y="427112"/>
                    </a:lnTo>
                    <a:lnTo>
                      <a:pt x="837162" y="580873"/>
                    </a:lnTo>
                    <a:cubicBezTo>
                      <a:pt x="847186" y="610943"/>
                      <a:pt x="839528" y="592964"/>
                      <a:pt x="865637" y="632126"/>
                    </a:cubicBezTo>
                    <a:cubicBezTo>
                      <a:pt x="865638" y="632127"/>
                      <a:pt x="888415" y="666294"/>
                      <a:pt x="888417" y="666295"/>
                    </a:cubicBezTo>
                    <a:cubicBezTo>
                      <a:pt x="894112" y="670092"/>
                      <a:pt x="899380" y="674624"/>
                      <a:pt x="905502" y="677685"/>
                    </a:cubicBezTo>
                    <a:cubicBezTo>
                      <a:pt x="910871" y="680370"/>
                      <a:pt x="916892" y="681482"/>
                      <a:pt x="922587" y="683380"/>
                    </a:cubicBezTo>
                    <a:cubicBezTo>
                      <a:pt x="928282" y="681482"/>
                      <a:pt x="936183" y="682570"/>
                      <a:pt x="939672" y="677685"/>
                    </a:cubicBezTo>
                    <a:cubicBezTo>
                      <a:pt x="946650" y="667916"/>
                      <a:pt x="951062" y="643516"/>
                      <a:pt x="951062" y="643516"/>
                    </a:cubicBezTo>
                    <a:cubicBezTo>
                      <a:pt x="952108" y="634103"/>
                      <a:pt x="953174" y="591875"/>
                      <a:pt x="962451" y="575178"/>
                    </a:cubicBezTo>
                    <a:cubicBezTo>
                      <a:pt x="969099" y="563212"/>
                      <a:pt x="977638" y="552399"/>
                      <a:pt x="985231" y="541009"/>
                    </a:cubicBezTo>
                    <a:cubicBezTo>
                      <a:pt x="989028" y="535314"/>
                      <a:pt x="994457" y="530417"/>
                      <a:pt x="996621" y="523924"/>
                    </a:cubicBezTo>
                    <a:lnTo>
                      <a:pt x="1019401" y="455586"/>
                    </a:lnTo>
                    <a:lnTo>
                      <a:pt x="1025096" y="438502"/>
                    </a:lnTo>
                    <a:cubicBezTo>
                      <a:pt x="1026994" y="432807"/>
                      <a:pt x="1027461" y="426412"/>
                      <a:pt x="1030791" y="421417"/>
                    </a:cubicBezTo>
                    <a:lnTo>
                      <a:pt x="1042181" y="404333"/>
                    </a:lnTo>
                    <a:cubicBezTo>
                      <a:pt x="1062950" y="342027"/>
                      <a:pt x="1029828" y="436398"/>
                      <a:pt x="1059266" y="370164"/>
                    </a:cubicBezTo>
                    <a:cubicBezTo>
                      <a:pt x="1064142" y="359193"/>
                      <a:pt x="1063996" y="345984"/>
                      <a:pt x="1070656" y="335995"/>
                    </a:cubicBezTo>
                    <a:cubicBezTo>
                      <a:pt x="1074453" y="330300"/>
                      <a:pt x="1078985" y="325032"/>
                      <a:pt x="1082046" y="318910"/>
                    </a:cubicBezTo>
                    <a:cubicBezTo>
                      <a:pt x="1084731" y="313541"/>
                      <a:pt x="1083991" y="306513"/>
                      <a:pt x="1087741" y="301826"/>
                    </a:cubicBezTo>
                    <a:cubicBezTo>
                      <a:pt x="1095771" y="291788"/>
                      <a:pt x="1110655" y="288493"/>
                      <a:pt x="1121911" y="284742"/>
                    </a:cubicBezTo>
                    <a:cubicBezTo>
                      <a:pt x="1133301" y="286640"/>
                      <a:pt x="1146621" y="283814"/>
                      <a:pt x="1156081" y="290436"/>
                    </a:cubicBezTo>
                    <a:cubicBezTo>
                      <a:pt x="1167295" y="298286"/>
                      <a:pt x="1178861" y="324605"/>
                      <a:pt x="1178861" y="324605"/>
                    </a:cubicBezTo>
                    <a:cubicBezTo>
                      <a:pt x="1192402" y="365229"/>
                      <a:pt x="1173201" y="316115"/>
                      <a:pt x="1201641" y="358774"/>
                    </a:cubicBezTo>
                    <a:cubicBezTo>
                      <a:pt x="1204971" y="363769"/>
                      <a:pt x="1204421" y="370611"/>
                      <a:pt x="1207336" y="375859"/>
                    </a:cubicBezTo>
                    <a:cubicBezTo>
                      <a:pt x="1213984" y="387825"/>
                      <a:pt x="1225786" y="397042"/>
                      <a:pt x="1230115" y="410028"/>
                    </a:cubicBezTo>
                    <a:cubicBezTo>
                      <a:pt x="1232013" y="415723"/>
                      <a:pt x="1233125" y="421743"/>
                      <a:pt x="1235810" y="427112"/>
                    </a:cubicBezTo>
                    <a:cubicBezTo>
                      <a:pt x="1238871" y="433234"/>
                      <a:pt x="1244420" y="437942"/>
                      <a:pt x="1247200" y="444197"/>
                    </a:cubicBezTo>
                    <a:cubicBezTo>
                      <a:pt x="1259997" y="472990"/>
                      <a:pt x="1258775" y="482229"/>
                      <a:pt x="1264285" y="512535"/>
                    </a:cubicBezTo>
                    <a:cubicBezTo>
                      <a:pt x="1270725" y="547951"/>
                      <a:pt x="1268916" y="537818"/>
                      <a:pt x="1281370" y="575178"/>
                    </a:cubicBezTo>
                    <a:lnTo>
                      <a:pt x="1287065" y="592262"/>
                    </a:lnTo>
                    <a:lnTo>
                      <a:pt x="1292760" y="609347"/>
                    </a:lnTo>
                    <a:cubicBezTo>
                      <a:pt x="1290316" y="626456"/>
                      <a:pt x="1289221" y="675068"/>
                      <a:pt x="1264285" y="683380"/>
                    </a:cubicBezTo>
                    <a:cubicBezTo>
                      <a:pt x="1221344" y="697694"/>
                      <a:pt x="1274271" y="678387"/>
                      <a:pt x="1230115" y="700464"/>
                    </a:cubicBezTo>
                    <a:cubicBezTo>
                      <a:pt x="1221010" y="705017"/>
                      <a:pt x="1198769" y="709420"/>
                      <a:pt x="1190251" y="711854"/>
                    </a:cubicBezTo>
                    <a:cubicBezTo>
                      <a:pt x="1184479" y="713503"/>
                      <a:pt x="1178938" y="715900"/>
                      <a:pt x="1173166" y="717549"/>
                    </a:cubicBezTo>
                    <a:cubicBezTo>
                      <a:pt x="1165640" y="719699"/>
                      <a:pt x="1157912" y="721093"/>
                      <a:pt x="1150386" y="723243"/>
                    </a:cubicBezTo>
                    <a:cubicBezTo>
                      <a:pt x="1144614" y="724892"/>
                      <a:pt x="1138670" y="726253"/>
                      <a:pt x="1133301" y="728938"/>
                    </a:cubicBezTo>
                    <a:cubicBezTo>
                      <a:pt x="1127179" y="731999"/>
                      <a:pt x="1122709" y="738164"/>
                      <a:pt x="1116216" y="740328"/>
                    </a:cubicBezTo>
                    <a:cubicBezTo>
                      <a:pt x="1105261" y="743980"/>
                      <a:pt x="1093407" y="743957"/>
                      <a:pt x="1082046" y="746023"/>
                    </a:cubicBezTo>
                    <a:cubicBezTo>
                      <a:pt x="1047711" y="752266"/>
                      <a:pt x="1048713" y="754397"/>
                      <a:pt x="1008011" y="757412"/>
                    </a:cubicBezTo>
                    <a:cubicBezTo>
                      <a:pt x="971992" y="760080"/>
                      <a:pt x="935875" y="761209"/>
                      <a:pt x="899807" y="763107"/>
                    </a:cubicBezTo>
                    <a:cubicBezTo>
                      <a:pt x="884620" y="765005"/>
                      <a:pt x="869305" y="766064"/>
                      <a:pt x="854247" y="768802"/>
                    </a:cubicBezTo>
                    <a:cubicBezTo>
                      <a:pt x="848341" y="769876"/>
                      <a:pt x="843068" y="773423"/>
                      <a:pt x="837162" y="774497"/>
                    </a:cubicBezTo>
                    <a:cubicBezTo>
                      <a:pt x="822104" y="777235"/>
                      <a:pt x="806789" y="778294"/>
                      <a:pt x="791602" y="780192"/>
                    </a:cubicBezTo>
                    <a:lnTo>
                      <a:pt x="39865" y="774497"/>
                    </a:lnTo>
                    <a:cubicBezTo>
                      <a:pt x="26194" y="773793"/>
                      <a:pt x="17085" y="740328"/>
                      <a:pt x="17085" y="740328"/>
                    </a:cubicBezTo>
                    <a:cubicBezTo>
                      <a:pt x="3428" y="699358"/>
                      <a:pt x="20000" y="750527"/>
                      <a:pt x="5695" y="700464"/>
                    </a:cubicBezTo>
                    <a:cubicBezTo>
                      <a:pt x="4046" y="694692"/>
                      <a:pt x="1898" y="689075"/>
                      <a:pt x="0" y="683380"/>
                    </a:cubicBezTo>
                    <a:cubicBezTo>
                      <a:pt x="1898" y="630228"/>
                      <a:pt x="2572" y="577018"/>
                      <a:pt x="5695" y="523924"/>
                    </a:cubicBezTo>
                    <a:cubicBezTo>
                      <a:pt x="13887" y="384670"/>
                      <a:pt x="2847" y="469824"/>
                      <a:pt x="5695" y="449892"/>
                    </a:cubicBezTo>
                    <a:close/>
                  </a:path>
                </a:pathLst>
              </a:custGeom>
              <a:solidFill>
                <a:schemeClr val="accent4"/>
              </a:solidFill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4" name="Forme libre 11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953B5E4-4128-4B8C-842E-0EF7CCAC1FFF}"/>
                  </a:ext>
                </a:extLst>
              </p:cNvPr>
              <p:cNvSpPr/>
              <p:nvPr/>
            </p:nvSpPr>
            <p:spPr>
              <a:xfrm>
                <a:off x="4347396" y="3587743"/>
                <a:ext cx="2886523" cy="816597"/>
              </a:xfrm>
              <a:custGeom>
                <a:avLst/>
                <a:gdLst>
                  <a:gd name="connsiteX0" fmla="*/ 3154 w 2104601"/>
                  <a:gd name="connsiteY0" fmla="*/ 267657 h 523925"/>
                  <a:gd name="connsiteX1" fmla="*/ 60103 w 2104601"/>
                  <a:gd name="connsiteY1" fmla="*/ 284742 h 523925"/>
                  <a:gd name="connsiteX2" fmla="*/ 128443 w 2104601"/>
                  <a:gd name="connsiteY2" fmla="*/ 301826 h 523925"/>
                  <a:gd name="connsiteX3" fmla="*/ 498617 w 2104601"/>
                  <a:gd name="connsiteY3" fmla="*/ 290437 h 523925"/>
                  <a:gd name="connsiteX4" fmla="*/ 544177 w 2104601"/>
                  <a:gd name="connsiteY4" fmla="*/ 279047 h 523925"/>
                  <a:gd name="connsiteX5" fmla="*/ 566957 w 2104601"/>
                  <a:gd name="connsiteY5" fmla="*/ 273352 h 523925"/>
                  <a:gd name="connsiteX6" fmla="*/ 601126 w 2104601"/>
                  <a:gd name="connsiteY6" fmla="*/ 261963 h 523925"/>
                  <a:gd name="connsiteX7" fmla="*/ 635296 w 2104601"/>
                  <a:gd name="connsiteY7" fmla="*/ 250573 h 523925"/>
                  <a:gd name="connsiteX8" fmla="*/ 652381 w 2104601"/>
                  <a:gd name="connsiteY8" fmla="*/ 244878 h 523925"/>
                  <a:gd name="connsiteX9" fmla="*/ 686551 w 2104601"/>
                  <a:gd name="connsiteY9" fmla="*/ 222099 h 523925"/>
                  <a:gd name="connsiteX10" fmla="*/ 709331 w 2104601"/>
                  <a:gd name="connsiteY10" fmla="*/ 187930 h 523925"/>
                  <a:gd name="connsiteX11" fmla="*/ 743501 w 2104601"/>
                  <a:gd name="connsiteY11" fmla="*/ 165150 h 523925"/>
                  <a:gd name="connsiteX12" fmla="*/ 754891 w 2104601"/>
                  <a:gd name="connsiteY12" fmla="*/ 148066 h 523925"/>
                  <a:gd name="connsiteX13" fmla="*/ 771976 w 2104601"/>
                  <a:gd name="connsiteY13" fmla="*/ 142371 h 523925"/>
                  <a:gd name="connsiteX14" fmla="*/ 789061 w 2104601"/>
                  <a:gd name="connsiteY14" fmla="*/ 125287 h 523925"/>
                  <a:gd name="connsiteX15" fmla="*/ 800451 w 2104601"/>
                  <a:gd name="connsiteY15" fmla="*/ 91118 h 523925"/>
                  <a:gd name="connsiteX16" fmla="*/ 834621 w 2104601"/>
                  <a:gd name="connsiteY16" fmla="*/ 68338 h 523925"/>
                  <a:gd name="connsiteX17" fmla="*/ 846011 w 2104601"/>
                  <a:gd name="connsiteY17" fmla="*/ 51254 h 523925"/>
                  <a:gd name="connsiteX18" fmla="*/ 880180 w 2104601"/>
                  <a:gd name="connsiteY18" fmla="*/ 34169 h 523925"/>
                  <a:gd name="connsiteX19" fmla="*/ 891570 w 2104601"/>
                  <a:gd name="connsiteY19" fmla="*/ 17085 h 523925"/>
                  <a:gd name="connsiteX20" fmla="*/ 982690 w 2104601"/>
                  <a:gd name="connsiteY20" fmla="*/ 0 h 523925"/>
                  <a:gd name="connsiteX21" fmla="*/ 1079505 w 2104601"/>
                  <a:gd name="connsiteY21" fmla="*/ 17085 h 523925"/>
                  <a:gd name="connsiteX22" fmla="*/ 1113675 w 2104601"/>
                  <a:gd name="connsiteY22" fmla="*/ 39864 h 523925"/>
                  <a:gd name="connsiteX23" fmla="*/ 1153539 w 2104601"/>
                  <a:gd name="connsiteY23" fmla="*/ 79728 h 523925"/>
                  <a:gd name="connsiteX24" fmla="*/ 1187709 w 2104601"/>
                  <a:gd name="connsiteY24" fmla="*/ 102507 h 523925"/>
                  <a:gd name="connsiteX25" fmla="*/ 1216184 w 2104601"/>
                  <a:gd name="connsiteY25" fmla="*/ 125287 h 523925"/>
                  <a:gd name="connsiteX26" fmla="*/ 1250354 w 2104601"/>
                  <a:gd name="connsiteY26" fmla="*/ 148066 h 523925"/>
                  <a:gd name="connsiteX27" fmla="*/ 1267439 w 2104601"/>
                  <a:gd name="connsiteY27" fmla="*/ 159456 h 523925"/>
                  <a:gd name="connsiteX28" fmla="*/ 1284524 w 2104601"/>
                  <a:gd name="connsiteY28" fmla="*/ 165150 h 523925"/>
                  <a:gd name="connsiteX29" fmla="*/ 1318694 w 2104601"/>
                  <a:gd name="connsiteY29" fmla="*/ 187930 h 523925"/>
                  <a:gd name="connsiteX30" fmla="*/ 1335779 w 2104601"/>
                  <a:gd name="connsiteY30" fmla="*/ 199319 h 523925"/>
                  <a:gd name="connsiteX31" fmla="*/ 1404118 w 2104601"/>
                  <a:gd name="connsiteY31" fmla="*/ 222099 h 523925"/>
                  <a:gd name="connsiteX32" fmla="*/ 1438288 w 2104601"/>
                  <a:gd name="connsiteY32" fmla="*/ 233488 h 523925"/>
                  <a:gd name="connsiteX33" fmla="*/ 1461068 w 2104601"/>
                  <a:gd name="connsiteY33" fmla="*/ 239183 h 523925"/>
                  <a:gd name="connsiteX34" fmla="*/ 1478153 w 2104601"/>
                  <a:gd name="connsiteY34" fmla="*/ 244878 h 523925"/>
                  <a:gd name="connsiteX35" fmla="*/ 1529408 w 2104601"/>
                  <a:gd name="connsiteY35" fmla="*/ 256268 h 523925"/>
                  <a:gd name="connsiteX36" fmla="*/ 1563578 w 2104601"/>
                  <a:gd name="connsiteY36" fmla="*/ 267657 h 523925"/>
                  <a:gd name="connsiteX37" fmla="*/ 1597748 w 2104601"/>
                  <a:gd name="connsiteY37" fmla="*/ 279047 h 523925"/>
                  <a:gd name="connsiteX38" fmla="*/ 1614833 w 2104601"/>
                  <a:gd name="connsiteY38" fmla="*/ 284742 h 523925"/>
                  <a:gd name="connsiteX39" fmla="*/ 1631918 w 2104601"/>
                  <a:gd name="connsiteY39" fmla="*/ 290437 h 523925"/>
                  <a:gd name="connsiteX40" fmla="*/ 1705952 w 2104601"/>
                  <a:gd name="connsiteY40" fmla="*/ 296132 h 523925"/>
                  <a:gd name="connsiteX41" fmla="*/ 1768597 w 2104601"/>
                  <a:gd name="connsiteY41" fmla="*/ 307521 h 523925"/>
                  <a:gd name="connsiteX42" fmla="*/ 1797072 w 2104601"/>
                  <a:gd name="connsiteY42" fmla="*/ 313216 h 523925"/>
                  <a:gd name="connsiteX43" fmla="*/ 1985006 w 2104601"/>
                  <a:gd name="connsiteY43" fmla="*/ 324606 h 523925"/>
                  <a:gd name="connsiteX44" fmla="*/ 2013481 w 2104601"/>
                  <a:gd name="connsiteY44" fmla="*/ 330301 h 523925"/>
                  <a:gd name="connsiteX45" fmla="*/ 2093211 w 2104601"/>
                  <a:gd name="connsiteY45" fmla="*/ 335995 h 523925"/>
                  <a:gd name="connsiteX46" fmla="*/ 2098906 w 2104601"/>
                  <a:gd name="connsiteY46" fmla="*/ 353080 h 523925"/>
                  <a:gd name="connsiteX47" fmla="*/ 2104601 w 2104601"/>
                  <a:gd name="connsiteY47" fmla="*/ 375859 h 523925"/>
                  <a:gd name="connsiteX48" fmla="*/ 2087516 w 2104601"/>
                  <a:gd name="connsiteY48" fmla="*/ 410028 h 523925"/>
                  <a:gd name="connsiteX49" fmla="*/ 2053346 w 2104601"/>
                  <a:gd name="connsiteY49" fmla="*/ 421418 h 523925"/>
                  <a:gd name="connsiteX50" fmla="*/ 1996396 w 2104601"/>
                  <a:gd name="connsiteY50" fmla="*/ 444197 h 523925"/>
                  <a:gd name="connsiteX51" fmla="*/ 1973616 w 2104601"/>
                  <a:gd name="connsiteY51" fmla="*/ 449892 h 523925"/>
                  <a:gd name="connsiteX52" fmla="*/ 1945141 w 2104601"/>
                  <a:gd name="connsiteY52" fmla="*/ 455587 h 523925"/>
                  <a:gd name="connsiteX53" fmla="*/ 1910972 w 2104601"/>
                  <a:gd name="connsiteY53" fmla="*/ 466976 h 523925"/>
                  <a:gd name="connsiteX54" fmla="*/ 1888192 w 2104601"/>
                  <a:gd name="connsiteY54" fmla="*/ 472671 h 523925"/>
                  <a:gd name="connsiteX55" fmla="*/ 1819852 w 2104601"/>
                  <a:gd name="connsiteY55" fmla="*/ 489756 h 523925"/>
                  <a:gd name="connsiteX56" fmla="*/ 1779987 w 2104601"/>
                  <a:gd name="connsiteY56" fmla="*/ 501145 h 523925"/>
                  <a:gd name="connsiteX57" fmla="*/ 1705952 w 2104601"/>
                  <a:gd name="connsiteY57" fmla="*/ 506840 h 523925"/>
                  <a:gd name="connsiteX58" fmla="*/ 1677477 w 2104601"/>
                  <a:gd name="connsiteY58" fmla="*/ 512535 h 523925"/>
                  <a:gd name="connsiteX59" fmla="*/ 1660392 w 2104601"/>
                  <a:gd name="connsiteY59" fmla="*/ 518230 h 523925"/>
                  <a:gd name="connsiteX60" fmla="*/ 1244659 w 2104601"/>
                  <a:gd name="connsiteY60" fmla="*/ 523925 h 523925"/>
                  <a:gd name="connsiteX61" fmla="*/ 350547 w 2104601"/>
                  <a:gd name="connsiteY61" fmla="*/ 518230 h 523925"/>
                  <a:gd name="connsiteX62" fmla="*/ 299293 w 2104601"/>
                  <a:gd name="connsiteY62" fmla="*/ 512535 h 523925"/>
                  <a:gd name="connsiteX63" fmla="*/ 282208 w 2104601"/>
                  <a:gd name="connsiteY63" fmla="*/ 506840 h 523925"/>
                  <a:gd name="connsiteX64" fmla="*/ 236648 w 2104601"/>
                  <a:gd name="connsiteY64" fmla="*/ 501145 h 523925"/>
                  <a:gd name="connsiteX65" fmla="*/ 202478 w 2104601"/>
                  <a:gd name="connsiteY65" fmla="*/ 495451 h 523925"/>
                  <a:gd name="connsiteX66" fmla="*/ 162613 w 2104601"/>
                  <a:gd name="connsiteY66" fmla="*/ 484061 h 523925"/>
                  <a:gd name="connsiteX67" fmla="*/ 111358 w 2104601"/>
                  <a:gd name="connsiteY67" fmla="*/ 466976 h 523925"/>
                  <a:gd name="connsiteX68" fmla="*/ 77188 w 2104601"/>
                  <a:gd name="connsiteY68" fmla="*/ 455587 h 523925"/>
                  <a:gd name="connsiteX69" fmla="*/ 60103 w 2104601"/>
                  <a:gd name="connsiteY69" fmla="*/ 444197 h 523925"/>
                  <a:gd name="connsiteX70" fmla="*/ 54409 w 2104601"/>
                  <a:gd name="connsiteY70" fmla="*/ 427113 h 523925"/>
                  <a:gd name="connsiteX71" fmla="*/ 25934 w 2104601"/>
                  <a:gd name="connsiteY71" fmla="*/ 392944 h 523925"/>
                  <a:gd name="connsiteX72" fmla="*/ 20239 w 2104601"/>
                  <a:gd name="connsiteY72" fmla="*/ 375859 h 523925"/>
                  <a:gd name="connsiteX73" fmla="*/ 8849 w 2104601"/>
                  <a:gd name="connsiteY73" fmla="*/ 358775 h 523925"/>
                  <a:gd name="connsiteX74" fmla="*/ 3154 w 2104601"/>
                  <a:gd name="connsiteY74" fmla="*/ 267657 h 5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2104601" h="523925">
                    <a:moveTo>
                      <a:pt x="3154" y="267657"/>
                    </a:moveTo>
                    <a:cubicBezTo>
                      <a:pt x="11696" y="255318"/>
                      <a:pt x="-394" y="268242"/>
                      <a:pt x="60103" y="284742"/>
                    </a:cubicBezTo>
                    <a:cubicBezTo>
                      <a:pt x="131003" y="304079"/>
                      <a:pt x="57640" y="290028"/>
                      <a:pt x="128443" y="301826"/>
                    </a:cubicBezTo>
                    <a:cubicBezTo>
                      <a:pt x="190206" y="300454"/>
                      <a:pt x="402822" y="298101"/>
                      <a:pt x="498617" y="290437"/>
                    </a:cubicBezTo>
                    <a:cubicBezTo>
                      <a:pt x="522739" y="288507"/>
                      <a:pt x="524259" y="284738"/>
                      <a:pt x="544177" y="279047"/>
                    </a:cubicBezTo>
                    <a:cubicBezTo>
                      <a:pt x="551703" y="276897"/>
                      <a:pt x="559460" y="275601"/>
                      <a:pt x="566957" y="273352"/>
                    </a:cubicBezTo>
                    <a:cubicBezTo>
                      <a:pt x="578456" y="269902"/>
                      <a:pt x="589736" y="265759"/>
                      <a:pt x="601126" y="261963"/>
                    </a:cubicBezTo>
                    <a:lnTo>
                      <a:pt x="635296" y="250573"/>
                    </a:lnTo>
                    <a:cubicBezTo>
                      <a:pt x="640991" y="248675"/>
                      <a:pt x="647386" y="248208"/>
                      <a:pt x="652381" y="244878"/>
                    </a:cubicBezTo>
                    <a:lnTo>
                      <a:pt x="686551" y="222099"/>
                    </a:lnTo>
                    <a:cubicBezTo>
                      <a:pt x="694144" y="210709"/>
                      <a:pt x="697941" y="195523"/>
                      <a:pt x="709331" y="187930"/>
                    </a:cubicBezTo>
                    <a:lnTo>
                      <a:pt x="743501" y="165150"/>
                    </a:lnTo>
                    <a:cubicBezTo>
                      <a:pt x="747298" y="159455"/>
                      <a:pt x="749546" y="152341"/>
                      <a:pt x="754891" y="148066"/>
                    </a:cubicBezTo>
                    <a:cubicBezTo>
                      <a:pt x="759579" y="144316"/>
                      <a:pt x="766981" y="145701"/>
                      <a:pt x="771976" y="142371"/>
                    </a:cubicBezTo>
                    <a:cubicBezTo>
                      <a:pt x="778677" y="137904"/>
                      <a:pt x="783366" y="130982"/>
                      <a:pt x="789061" y="125287"/>
                    </a:cubicBezTo>
                    <a:cubicBezTo>
                      <a:pt x="792858" y="113897"/>
                      <a:pt x="790462" y="97778"/>
                      <a:pt x="800451" y="91118"/>
                    </a:cubicBezTo>
                    <a:lnTo>
                      <a:pt x="834621" y="68338"/>
                    </a:lnTo>
                    <a:cubicBezTo>
                      <a:pt x="838418" y="62643"/>
                      <a:pt x="841171" y="56094"/>
                      <a:pt x="846011" y="51254"/>
                    </a:cubicBezTo>
                    <a:cubicBezTo>
                      <a:pt x="857052" y="40213"/>
                      <a:pt x="866283" y="38801"/>
                      <a:pt x="880180" y="34169"/>
                    </a:cubicBezTo>
                    <a:cubicBezTo>
                      <a:pt x="883977" y="28474"/>
                      <a:pt x="885766" y="20712"/>
                      <a:pt x="891570" y="17085"/>
                    </a:cubicBezTo>
                    <a:cubicBezTo>
                      <a:pt x="914802" y="2566"/>
                      <a:pt x="959935" y="2276"/>
                      <a:pt x="982690" y="0"/>
                    </a:cubicBezTo>
                    <a:cubicBezTo>
                      <a:pt x="1002633" y="1813"/>
                      <a:pt x="1056741" y="1910"/>
                      <a:pt x="1079505" y="17085"/>
                    </a:cubicBezTo>
                    <a:lnTo>
                      <a:pt x="1113675" y="39864"/>
                    </a:lnTo>
                    <a:cubicBezTo>
                      <a:pt x="1155916" y="103226"/>
                      <a:pt x="1116393" y="59092"/>
                      <a:pt x="1153539" y="79728"/>
                    </a:cubicBezTo>
                    <a:cubicBezTo>
                      <a:pt x="1165505" y="86376"/>
                      <a:pt x="1187709" y="102507"/>
                      <a:pt x="1187709" y="102507"/>
                    </a:cubicBezTo>
                    <a:cubicBezTo>
                      <a:pt x="1208754" y="134074"/>
                      <a:pt x="1187058" y="109107"/>
                      <a:pt x="1216184" y="125287"/>
                    </a:cubicBezTo>
                    <a:cubicBezTo>
                      <a:pt x="1228150" y="131935"/>
                      <a:pt x="1238964" y="140473"/>
                      <a:pt x="1250354" y="148066"/>
                    </a:cubicBezTo>
                    <a:cubicBezTo>
                      <a:pt x="1256049" y="151863"/>
                      <a:pt x="1260946" y="157292"/>
                      <a:pt x="1267439" y="159456"/>
                    </a:cubicBezTo>
                    <a:lnTo>
                      <a:pt x="1284524" y="165150"/>
                    </a:lnTo>
                    <a:lnTo>
                      <a:pt x="1318694" y="187930"/>
                    </a:lnTo>
                    <a:cubicBezTo>
                      <a:pt x="1324389" y="191726"/>
                      <a:pt x="1329286" y="197155"/>
                      <a:pt x="1335779" y="199319"/>
                    </a:cubicBezTo>
                    <a:lnTo>
                      <a:pt x="1404118" y="222099"/>
                    </a:lnTo>
                    <a:lnTo>
                      <a:pt x="1438288" y="233488"/>
                    </a:lnTo>
                    <a:cubicBezTo>
                      <a:pt x="1445881" y="235386"/>
                      <a:pt x="1453542" y="237033"/>
                      <a:pt x="1461068" y="239183"/>
                    </a:cubicBezTo>
                    <a:cubicBezTo>
                      <a:pt x="1466840" y="240832"/>
                      <a:pt x="1472329" y="243422"/>
                      <a:pt x="1478153" y="244878"/>
                    </a:cubicBezTo>
                    <a:cubicBezTo>
                      <a:pt x="1510681" y="253010"/>
                      <a:pt x="1500167" y="247496"/>
                      <a:pt x="1529408" y="256268"/>
                    </a:cubicBezTo>
                    <a:cubicBezTo>
                      <a:pt x="1540908" y="259718"/>
                      <a:pt x="1552188" y="263861"/>
                      <a:pt x="1563578" y="267657"/>
                    </a:cubicBezTo>
                    <a:lnTo>
                      <a:pt x="1597748" y="279047"/>
                    </a:lnTo>
                    <a:lnTo>
                      <a:pt x="1614833" y="284742"/>
                    </a:lnTo>
                    <a:cubicBezTo>
                      <a:pt x="1620528" y="286640"/>
                      <a:pt x="1625933" y="289977"/>
                      <a:pt x="1631918" y="290437"/>
                    </a:cubicBezTo>
                    <a:lnTo>
                      <a:pt x="1705952" y="296132"/>
                    </a:lnTo>
                    <a:cubicBezTo>
                      <a:pt x="1776348" y="310209"/>
                      <a:pt x="1688377" y="292936"/>
                      <a:pt x="1768597" y="307521"/>
                    </a:cubicBezTo>
                    <a:cubicBezTo>
                      <a:pt x="1778121" y="309253"/>
                      <a:pt x="1787446" y="312203"/>
                      <a:pt x="1797072" y="313216"/>
                    </a:cubicBezTo>
                    <a:cubicBezTo>
                      <a:pt x="1838413" y="317568"/>
                      <a:pt x="1951069" y="322820"/>
                      <a:pt x="1985006" y="324606"/>
                    </a:cubicBezTo>
                    <a:cubicBezTo>
                      <a:pt x="1994498" y="326504"/>
                      <a:pt x="2003855" y="329288"/>
                      <a:pt x="2013481" y="330301"/>
                    </a:cubicBezTo>
                    <a:cubicBezTo>
                      <a:pt x="2039979" y="333090"/>
                      <a:pt x="2067466" y="329130"/>
                      <a:pt x="2093211" y="335995"/>
                    </a:cubicBezTo>
                    <a:cubicBezTo>
                      <a:pt x="2099011" y="337542"/>
                      <a:pt x="2097257" y="347308"/>
                      <a:pt x="2098906" y="353080"/>
                    </a:cubicBezTo>
                    <a:cubicBezTo>
                      <a:pt x="2101056" y="360606"/>
                      <a:pt x="2102703" y="368266"/>
                      <a:pt x="2104601" y="375859"/>
                    </a:cubicBezTo>
                    <a:cubicBezTo>
                      <a:pt x="2101498" y="385168"/>
                      <a:pt x="2096813" y="404217"/>
                      <a:pt x="2087516" y="410028"/>
                    </a:cubicBezTo>
                    <a:cubicBezTo>
                      <a:pt x="2077335" y="416391"/>
                      <a:pt x="2064085" y="416049"/>
                      <a:pt x="2053346" y="421418"/>
                    </a:cubicBezTo>
                    <a:cubicBezTo>
                      <a:pt x="2029776" y="433203"/>
                      <a:pt x="2024550" y="437158"/>
                      <a:pt x="1996396" y="444197"/>
                    </a:cubicBezTo>
                    <a:cubicBezTo>
                      <a:pt x="1988803" y="446095"/>
                      <a:pt x="1981257" y="448194"/>
                      <a:pt x="1973616" y="449892"/>
                    </a:cubicBezTo>
                    <a:cubicBezTo>
                      <a:pt x="1964167" y="451992"/>
                      <a:pt x="1954480" y="453040"/>
                      <a:pt x="1945141" y="455587"/>
                    </a:cubicBezTo>
                    <a:cubicBezTo>
                      <a:pt x="1933558" y="458746"/>
                      <a:pt x="1922619" y="464064"/>
                      <a:pt x="1910972" y="466976"/>
                    </a:cubicBezTo>
                    <a:lnTo>
                      <a:pt x="1888192" y="472671"/>
                    </a:lnTo>
                    <a:cubicBezTo>
                      <a:pt x="1854235" y="495309"/>
                      <a:pt x="1884361" y="479005"/>
                      <a:pt x="1819852" y="489756"/>
                    </a:cubicBezTo>
                    <a:cubicBezTo>
                      <a:pt x="1771230" y="497860"/>
                      <a:pt x="1840028" y="494082"/>
                      <a:pt x="1779987" y="501145"/>
                    </a:cubicBezTo>
                    <a:cubicBezTo>
                      <a:pt x="1755405" y="504037"/>
                      <a:pt x="1730630" y="504942"/>
                      <a:pt x="1705952" y="506840"/>
                    </a:cubicBezTo>
                    <a:cubicBezTo>
                      <a:pt x="1696460" y="508738"/>
                      <a:pt x="1686868" y="510187"/>
                      <a:pt x="1677477" y="512535"/>
                    </a:cubicBezTo>
                    <a:cubicBezTo>
                      <a:pt x="1671653" y="513991"/>
                      <a:pt x="1666393" y="518072"/>
                      <a:pt x="1660392" y="518230"/>
                    </a:cubicBezTo>
                    <a:cubicBezTo>
                      <a:pt x="1521849" y="521876"/>
                      <a:pt x="1383237" y="522027"/>
                      <a:pt x="1244659" y="523925"/>
                    </a:cubicBezTo>
                    <a:lnTo>
                      <a:pt x="350547" y="518230"/>
                    </a:lnTo>
                    <a:cubicBezTo>
                      <a:pt x="333358" y="518023"/>
                      <a:pt x="316249" y="515361"/>
                      <a:pt x="299293" y="512535"/>
                    </a:cubicBezTo>
                    <a:cubicBezTo>
                      <a:pt x="293372" y="511548"/>
                      <a:pt x="288114" y="507914"/>
                      <a:pt x="282208" y="506840"/>
                    </a:cubicBezTo>
                    <a:cubicBezTo>
                      <a:pt x="267150" y="504102"/>
                      <a:pt x="251799" y="503309"/>
                      <a:pt x="236648" y="501145"/>
                    </a:cubicBezTo>
                    <a:cubicBezTo>
                      <a:pt x="225217" y="499512"/>
                      <a:pt x="213868" y="497349"/>
                      <a:pt x="202478" y="495451"/>
                    </a:cubicBezTo>
                    <a:cubicBezTo>
                      <a:pt x="145060" y="476312"/>
                      <a:pt x="234123" y="505514"/>
                      <a:pt x="162613" y="484061"/>
                    </a:cubicBezTo>
                    <a:lnTo>
                      <a:pt x="111358" y="466976"/>
                    </a:lnTo>
                    <a:cubicBezTo>
                      <a:pt x="111353" y="466974"/>
                      <a:pt x="77192" y="455590"/>
                      <a:pt x="77188" y="455587"/>
                    </a:cubicBezTo>
                    <a:lnTo>
                      <a:pt x="60103" y="444197"/>
                    </a:lnTo>
                    <a:cubicBezTo>
                      <a:pt x="58205" y="438502"/>
                      <a:pt x="57093" y="432482"/>
                      <a:pt x="54409" y="427113"/>
                    </a:cubicBezTo>
                    <a:cubicBezTo>
                      <a:pt x="46480" y="411255"/>
                      <a:pt x="38530" y="405539"/>
                      <a:pt x="25934" y="392944"/>
                    </a:cubicBezTo>
                    <a:cubicBezTo>
                      <a:pt x="24036" y="387249"/>
                      <a:pt x="22924" y="381228"/>
                      <a:pt x="20239" y="375859"/>
                    </a:cubicBezTo>
                    <a:cubicBezTo>
                      <a:pt x="17178" y="369737"/>
                      <a:pt x="9698" y="365566"/>
                      <a:pt x="8849" y="358775"/>
                    </a:cubicBezTo>
                    <a:cubicBezTo>
                      <a:pt x="5788" y="334288"/>
                      <a:pt x="-5388" y="279996"/>
                      <a:pt x="3154" y="267657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5" name="Forme libre 11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233D7A1-97E2-4021-AF9A-D03DCD2A14FE}"/>
                  </a:ext>
                </a:extLst>
              </p:cNvPr>
              <p:cNvSpPr/>
              <p:nvPr/>
            </p:nvSpPr>
            <p:spPr>
              <a:xfrm>
                <a:off x="2490688" y="2286000"/>
                <a:ext cx="1860992" cy="1691979"/>
              </a:xfrm>
              <a:custGeom>
                <a:avLst/>
                <a:gdLst>
                  <a:gd name="connsiteX0" fmla="*/ 0 w 1421068"/>
                  <a:gd name="connsiteY0" fmla="*/ 785887 h 1400928"/>
                  <a:gd name="connsiteX1" fmla="*/ 17085 w 1421068"/>
                  <a:gd name="connsiteY1" fmla="*/ 711854 h 1400928"/>
                  <a:gd name="connsiteX2" fmla="*/ 28475 w 1421068"/>
                  <a:gd name="connsiteY2" fmla="*/ 677685 h 1400928"/>
                  <a:gd name="connsiteX3" fmla="*/ 74035 w 1421068"/>
                  <a:gd name="connsiteY3" fmla="*/ 541009 h 1400928"/>
                  <a:gd name="connsiteX4" fmla="*/ 85425 w 1421068"/>
                  <a:gd name="connsiteY4" fmla="*/ 506840 h 1400928"/>
                  <a:gd name="connsiteX5" fmla="*/ 96815 w 1421068"/>
                  <a:gd name="connsiteY5" fmla="*/ 466976 h 1400928"/>
                  <a:gd name="connsiteX6" fmla="*/ 102510 w 1421068"/>
                  <a:gd name="connsiteY6" fmla="*/ 427112 h 1400928"/>
                  <a:gd name="connsiteX7" fmla="*/ 113900 w 1421068"/>
                  <a:gd name="connsiteY7" fmla="*/ 307521 h 1400928"/>
                  <a:gd name="connsiteX8" fmla="*/ 119595 w 1421068"/>
                  <a:gd name="connsiteY8" fmla="*/ 290436 h 1400928"/>
                  <a:gd name="connsiteX9" fmla="*/ 130985 w 1421068"/>
                  <a:gd name="connsiteY9" fmla="*/ 227793 h 1400928"/>
                  <a:gd name="connsiteX10" fmla="*/ 136680 w 1421068"/>
                  <a:gd name="connsiteY10" fmla="*/ 159455 h 1400928"/>
                  <a:gd name="connsiteX11" fmla="*/ 148070 w 1421068"/>
                  <a:gd name="connsiteY11" fmla="*/ 125286 h 1400928"/>
                  <a:gd name="connsiteX12" fmla="*/ 153765 w 1421068"/>
                  <a:gd name="connsiteY12" fmla="*/ 102507 h 1400928"/>
                  <a:gd name="connsiteX13" fmla="*/ 170850 w 1421068"/>
                  <a:gd name="connsiteY13" fmla="*/ 51254 h 1400928"/>
                  <a:gd name="connsiteX14" fmla="*/ 187934 w 1421068"/>
                  <a:gd name="connsiteY14" fmla="*/ 17085 h 1400928"/>
                  <a:gd name="connsiteX15" fmla="*/ 222104 w 1421068"/>
                  <a:gd name="connsiteY15" fmla="*/ 0 h 1400928"/>
                  <a:gd name="connsiteX16" fmla="*/ 256274 w 1421068"/>
                  <a:gd name="connsiteY16" fmla="*/ 11390 h 1400928"/>
                  <a:gd name="connsiteX17" fmla="*/ 284749 w 1421068"/>
                  <a:gd name="connsiteY17" fmla="*/ 45559 h 1400928"/>
                  <a:gd name="connsiteX18" fmla="*/ 296139 w 1421068"/>
                  <a:gd name="connsiteY18" fmla="*/ 79728 h 1400928"/>
                  <a:gd name="connsiteX19" fmla="*/ 318919 w 1421068"/>
                  <a:gd name="connsiteY19" fmla="*/ 148066 h 1400928"/>
                  <a:gd name="connsiteX20" fmla="*/ 381564 w 1421068"/>
                  <a:gd name="connsiteY20" fmla="*/ 335995 h 1400928"/>
                  <a:gd name="connsiteX21" fmla="*/ 398649 w 1421068"/>
                  <a:gd name="connsiteY21" fmla="*/ 387249 h 1400928"/>
                  <a:gd name="connsiteX22" fmla="*/ 410039 w 1421068"/>
                  <a:gd name="connsiteY22" fmla="*/ 421418 h 1400928"/>
                  <a:gd name="connsiteX23" fmla="*/ 415734 w 1421068"/>
                  <a:gd name="connsiteY23" fmla="*/ 449892 h 1400928"/>
                  <a:gd name="connsiteX24" fmla="*/ 421429 w 1421068"/>
                  <a:gd name="connsiteY24" fmla="*/ 489755 h 1400928"/>
                  <a:gd name="connsiteX25" fmla="*/ 427124 w 1421068"/>
                  <a:gd name="connsiteY25" fmla="*/ 506840 h 1400928"/>
                  <a:gd name="connsiteX26" fmla="*/ 432819 w 1421068"/>
                  <a:gd name="connsiteY26" fmla="*/ 529619 h 1400928"/>
                  <a:gd name="connsiteX27" fmla="*/ 444208 w 1421068"/>
                  <a:gd name="connsiteY27" fmla="*/ 563788 h 1400928"/>
                  <a:gd name="connsiteX28" fmla="*/ 449903 w 1421068"/>
                  <a:gd name="connsiteY28" fmla="*/ 586568 h 1400928"/>
                  <a:gd name="connsiteX29" fmla="*/ 466988 w 1421068"/>
                  <a:gd name="connsiteY29" fmla="*/ 637821 h 1400928"/>
                  <a:gd name="connsiteX30" fmla="*/ 478378 w 1421068"/>
                  <a:gd name="connsiteY30" fmla="*/ 671990 h 1400928"/>
                  <a:gd name="connsiteX31" fmla="*/ 484073 w 1421068"/>
                  <a:gd name="connsiteY31" fmla="*/ 689075 h 1400928"/>
                  <a:gd name="connsiteX32" fmla="*/ 501158 w 1421068"/>
                  <a:gd name="connsiteY32" fmla="*/ 746023 h 1400928"/>
                  <a:gd name="connsiteX33" fmla="*/ 506853 w 1421068"/>
                  <a:gd name="connsiteY33" fmla="*/ 763107 h 1400928"/>
                  <a:gd name="connsiteX34" fmla="*/ 512548 w 1421068"/>
                  <a:gd name="connsiteY34" fmla="*/ 820056 h 1400928"/>
                  <a:gd name="connsiteX35" fmla="*/ 523938 w 1421068"/>
                  <a:gd name="connsiteY35" fmla="*/ 854225 h 1400928"/>
                  <a:gd name="connsiteX36" fmla="*/ 529633 w 1421068"/>
                  <a:gd name="connsiteY36" fmla="*/ 933952 h 1400928"/>
                  <a:gd name="connsiteX37" fmla="*/ 535328 w 1421068"/>
                  <a:gd name="connsiteY37" fmla="*/ 871309 h 1400928"/>
                  <a:gd name="connsiteX38" fmla="*/ 552413 w 1421068"/>
                  <a:gd name="connsiteY38" fmla="*/ 814361 h 1400928"/>
                  <a:gd name="connsiteX39" fmla="*/ 558108 w 1421068"/>
                  <a:gd name="connsiteY39" fmla="*/ 797276 h 1400928"/>
                  <a:gd name="connsiteX40" fmla="*/ 569498 w 1421068"/>
                  <a:gd name="connsiteY40" fmla="*/ 746023 h 1400928"/>
                  <a:gd name="connsiteX41" fmla="*/ 575193 w 1421068"/>
                  <a:gd name="connsiteY41" fmla="*/ 683380 h 1400928"/>
                  <a:gd name="connsiteX42" fmla="*/ 586583 w 1421068"/>
                  <a:gd name="connsiteY42" fmla="*/ 649211 h 1400928"/>
                  <a:gd name="connsiteX43" fmla="*/ 592278 w 1421068"/>
                  <a:gd name="connsiteY43" fmla="*/ 632126 h 1400928"/>
                  <a:gd name="connsiteX44" fmla="*/ 603668 w 1421068"/>
                  <a:gd name="connsiteY44" fmla="*/ 563788 h 1400928"/>
                  <a:gd name="connsiteX45" fmla="*/ 609363 w 1421068"/>
                  <a:gd name="connsiteY45" fmla="*/ 546704 h 1400928"/>
                  <a:gd name="connsiteX46" fmla="*/ 626448 w 1421068"/>
                  <a:gd name="connsiteY46" fmla="*/ 478366 h 1400928"/>
                  <a:gd name="connsiteX47" fmla="*/ 632143 w 1421068"/>
                  <a:gd name="connsiteY47" fmla="*/ 461281 h 1400928"/>
                  <a:gd name="connsiteX48" fmla="*/ 637838 w 1421068"/>
                  <a:gd name="connsiteY48" fmla="*/ 444197 h 1400928"/>
                  <a:gd name="connsiteX49" fmla="*/ 649228 w 1421068"/>
                  <a:gd name="connsiteY49" fmla="*/ 375859 h 1400928"/>
                  <a:gd name="connsiteX50" fmla="*/ 654923 w 1421068"/>
                  <a:gd name="connsiteY50" fmla="*/ 358774 h 1400928"/>
                  <a:gd name="connsiteX51" fmla="*/ 666313 w 1421068"/>
                  <a:gd name="connsiteY51" fmla="*/ 341690 h 1400928"/>
                  <a:gd name="connsiteX52" fmla="*/ 700483 w 1421068"/>
                  <a:gd name="connsiteY52" fmla="*/ 324605 h 1400928"/>
                  <a:gd name="connsiteX53" fmla="*/ 728957 w 1421068"/>
                  <a:gd name="connsiteY53" fmla="*/ 330300 h 1400928"/>
                  <a:gd name="connsiteX54" fmla="*/ 740347 w 1421068"/>
                  <a:gd name="connsiteY54" fmla="*/ 364469 h 1400928"/>
                  <a:gd name="connsiteX55" fmla="*/ 757432 w 1421068"/>
                  <a:gd name="connsiteY55" fmla="*/ 415723 h 1400928"/>
                  <a:gd name="connsiteX56" fmla="*/ 774517 w 1421068"/>
                  <a:gd name="connsiteY56" fmla="*/ 466976 h 1400928"/>
                  <a:gd name="connsiteX57" fmla="*/ 785907 w 1421068"/>
                  <a:gd name="connsiteY57" fmla="*/ 501145 h 1400928"/>
                  <a:gd name="connsiteX58" fmla="*/ 808687 w 1421068"/>
                  <a:gd name="connsiteY58" fmla="*/ 552399 h 1400928"/>
                  <a:gd name="connsiteX59" fmla="*/ 831467 w 1421068"/>
                  <a:gd name="connsiteY59" fmla="*/ 620737 h 1400928"/>
                  <a:gd name="connsiteX60" fmla="*/ 837162 w 1421068"/>
                  <a:gd name="connsiteY60" fmla="*/ 637821 h 1400928"/>
                  <a:gd name="connsiteX61" fmla="*/ 842857 w 1421068"/>
                  <a:gd name="connsiteY61" fmla="*/ 654906 h 1400928"/>
                  <a:gd name="connsiteX62" fmla="*/ 854247 w 1421068"/>
                  <a:gd name="connsiteY62" fmla="*/ 671990 h 1400928"/>
                  <a:gd name="connsiteX63" fmla="*/ 865637 w 1421068"/>
                  <a:gd name="connsiteY63" fmla="*/ 706159 h 1400928"/>
                  <a:gd name="connsiteX64" fmla="*/ 877027 w 1421068"/>
                  <a:gd name="connsiteY64" fmla="*/ 723244 h 1400928"/>
                  <a:gd name="connsiteX65" fmla="*/ 888417 w 1421068"/>
                  <a:gd name="connsiteY65" fmla="*/ 757413 h 1400928"/>
                  <a:gd name="connsiteX66" fmla="*/ 905502 w 1421068"/>
                  <a:gd name="connsiteY66" fmla="*/ 814361 h 1400928"/>
                  <a:gd name="connsiteX67" fmla="*/ 911197 w 1421068"/>
                  <a:gd name="connsiteY67" fmla="*/ 848530 h 1400928"/>
                  <a:gd name="connsiteX68" fmla="*/ 928282 w 1421068"/>
                  <a:gd name="connsiteY68" fmla="*/ 899783 h 1400928"/>
                  <a:gd name="connsiteX69" fmla="*/ 933977 w 1421068"/>
                  <a:gd name="connsiteY69" fmla="*/ 916868 h 1400928"/>
                  <a:gd name="connsiteX70" fmla="*/ 939672 w 1421068"/>
                  <a:gd name="connsiteY70" fmla="*/ 945342 h 1400928"/>
                  <a:gd name="connsiteX71" fmla="*/ 945367 w 1421068"/>
                  <a:gd name="connsiteY71" fmla="*/ 990901 h 1400928"/>
                  <a:gd name="connsiteX72" fmla="*/ 956757 w 1421068"/>
                  <a:gd name="connsiteY72" fmla="*/ 1025070 h 1400928"/>
                  <a:gd name="connsiteX73" fmla="*/ 962452 w 1421068"/>
                  <a:gd name="connsiteY73" fmla="*/ 1042154 h 1400928"/>
                  <a:gd name="connsiteX74" fmla="*/ 968147 w 1421068"/>
                  <a:gd name="connsiteY74" fmla="*/ 1059239 h 1400928"/>
                  <a:gd name="connsiteX75" fmla="*/ 985231 w 1421068"/>
                  <a:gd name="connsiteY75" fmla="*/ 1127577 h 1400928"/>
                  <a:gd name="connsiteX76" fmla="*/ 996621 w 1421068"/>
                  <a:gd name="connsiteY76" fmla="*/ 1144661 h 1400928"/>
                  <a:gd name="connsiteX77" fmla="*/ 1002316 w 1421068"/>
                  <a:gd name="connsiteY77" fmla="*/ 1099102 h 1400928"/>
                  <a:gd name="connsiteX78" fmla="*/ 1013706 w 1421068"/>
                  <a:gd name="connsiteY78" fmla="*/ 1064933 h 1400928"/>
                  <a:gd name="connsiteX79" fmla="*/ 1042181 w 1421068"/>
                  <a:gd name="connsiteY79" fmla="*/ 979511 h 1400928"/>
                  <a:gd name="connsiteX80" fmla="*/ 1059266 w 1421068"/>
                  <a:gd name="connsiteY80" fmla="*/ 928257 h 1400928"/>
                  <a:gd name="connsiteX81" fmla="*/ 1064961 w 1421068"/>
                  <a:gd name="connsiteY81" fmla="*/ 911173 h 1400928"/>
                  <a:gd name="connsiteX82" fmla="*/ 1070656 w 1421068"/>
                  <a:gd name="connsiteY82" fmla="*/ 894088 h 1400928"/>
                  <a:gd name="connsiteX83" fmla="*/ 1082046 w 1421068"/>
                  <a:gd name="connsiteY83" fmla="*/ 877004 h 1400928"/>
                  <a:gd name="connsiteX84" fmla="*/ 1127606 w 1421068"/>
                  <a:gd name="connsiteY84" fmla="*/ 740328 h 1400928"/>
                  <a:gd name="connsiteX85" fmla="*/ 1144691 w 1421068"/>
                  <a:gd name="connsiteY85" fmla="*/ 689075 h 1400928"/>
                  <a:gd name="connsiteX86" fmla="*/ 1150386 w 1421068"/>
                  <a:gd name="connsiteY86" fmla="*/ 671990 h 1400928"/>
                  <a:gd name="connsiteX87" fmla="*/ 1161776 w 1421068"/>
                  <a:gd name="connsiteY87" fmla="*/ 654906 h 1400928"/>
                  <a:gd name="connsiteX88" fmla="*/ 1178861 w 1421068"/>
                  <a:gd name="connsiteY88" fmla="*/ 592262 h 1400928"/>
                  <a:gd name="connsiteX89" fmla="*/ 1195946 w 1421068"/>
                  <a:gd name="connsiteY89" fmla="*/ 529619 h 1400928"/>
                  <a:gd name="connsiteX90" fmla="*/ 1207336 w 1421068"/>
                  <a:gd name="connsiteY90" fmla="*/ 512535 h 1400928"/>
                  <a:gd name="connsiteX91" fmla="*/ 1224421 w 1421068"/>
                  <a:gd name="connsiteY91" fmla="*/ 506840 h 1400928"/>
                  <a:gd name="connsiteX92" fmla="*/ 1264285 w 1421068"/>
                  <a:gd name="connsiteY92" fmla="*/ 512535 h 1400928"/>
                  <a:gd name="connsiteX93" fmla="*/ 1287065 w 1421068"/>
                  <a:gd name="connsiteY93" fmla="*/ 546704 h 1400928"/>
                  <a:gd name="connsiteX94" fmla="*/ 1309845 w 1421068"/>
                  <a:gd name="connsiteY94" fmla="*/ 580873 h 1400928"/>
                  <a:gd name="connsiteX95" fmla="*/ 1332625 w 1421068"/>
                  <a:gd name="connsiteY95" fmla="*/ 649211 h 1400928"/>
                  <a:gd name="connsiteX96" fmla="*/ 1344015 w 1421068"/>
                  <a:gd name="connsiteY96" fmla="*/ 683380 h 1400928"/>
                  <a:gd name="connsiteX97" fmla="*/ 1349710 w 1421068"/>
                  <a:gd name="connsiteY97" fmla="*/ 706159 h 1400928"/>
                  <a:gd name="connsiteX98" fmla="*/ 1355405 w 1421068"/>
                  <a:gd name="connsiteY98" fmla="*/ 768802 h 1400928"/>
                  <a:gd name="connsiteX99" fmla="*/ 1366795 w 1421068"/>
                  <a:gd name="connsiteY99" fmla="*/ 802971 h 1400928"/>
                  <a:gd name="connsiteX100" fmla="*/ 1372490 w 1421068"/>
                  <a:gd name="connsiteY100" fmla="*/ 820056 h 1400928"/>
                  <a:gd name="connsiteX101" fmla="*/ 1389575 w 1421068"/>
                  <a:gd name="connsiteY101" fmla="*/ 871309 h 1400928"/>
                  <a:gd name="connsiteX102" fmla="*/ 1395270 w 1421068"/>
                  <a:gd name="connsiteY102" fmla="*/ 888394 h 1400928"/>
                  <a:gd name="connsiteX103" fmla="*/ 1400965 w 1421068"/>
                  <a:gd name="connsiteY103" fmla="*/ 928257 h 1400928"/>
                  <a:gd name="connsiteX104" fmla="*/ 1412355 w 1421068"/>
                  <a:gd name="connsiteY104" fmla="*/ 979511 h 1400928"/>
                  <a:gd name="connsiteX105" fmla="*/ 1412355 w 1421068"/>
                  <a:gd name="connsiteY105" fmla="*/ 1235778 h 1400928"/>
                  <a:gd name="connsiteX106" fmla="*/ 1406660 w 1421068"/>
                  <a:gd name="connsiteY106" fmla="*/ 1269947 h 1400928"/>
                  <a:gd name="connsiteX107" fmla="*/ 1400965 w 1421068"/>
                  <a:gd name="connsiteY107" fmla="*/ 1321201 h 1400928"/>
                  <a:gd name="connsiteX108" fmla="*/ 1383880 w 1421068"/>
                  <a:gd name="connsiteY108" fmla="*/ 1338285 h 1400928"/>
                  <a:gd name="connsiteX109" fmla="*/ 1332625 w 1421068"/>
                  <a:gd name="connsiteY109" fmla="*/ 1366759 h 1400928"/>
                  <a:gd name="connsiteX110" fmla="*/ 1309845 w 1421068"/>
                  <a:gd name="connsiteY110" fmla="*/ 1372454 h 1400928"/>
                  <a:gd name="connsiteX111" fmla="*/ 1292760 w 1421068"/>
                  <a:gd name="connsiteY111" fmla="*/ 1383844 h 1400928"/>
                  <a:gd name="connsiteX112" fmla="*/ 1230116 w 1421068"/>
                  <a:gd name="connsiteY112" fmla="*/ 1400928 h 1400928"/>
                  <a:gd name="connsiteX113" fmla="*/ 615058 w 1421068"/>
                  <a:gd name="connsiteY113" fmla="*/ 1395234 h 1400928"/>
                  <a:gd name="connsiteX114" fmla="*/ 558108 w 1421068"/>
                  <a:gd name="connsiteY114" fmla="*/ 1378149 h 1400928"/>
                  <a:gd name="connsiteX115" fmla="*/ 541023 w 1421068"/>
                  <a:gd name="connsiteY115" fmla="*/ 1372454 h 1400928"/>
                  <a:gd name="connsiteX116" fmla="*/ 523938 w 1421068"/>
                  <a:gd name="connsiteY116" fmla="*/ 1366759 h 1400928"/>
                  <a:gd name="connsiteX117" fmla="*/ 501158 w 1421068"/>
                  <a:gd name="connsiteY117" fmla="*/ 1361065 h 1400928"/>
                  <a:gd name="connsiteX118" fmla="*/ 484073 w 1421068"/>
                  <a:gd name="connsiteY118" fmla="*/ 1349675 h 1400928"/>
                  <a:gd name="connsiteX119" fmla="*/ 449903 w 1421068"/>
                  <a:gd name="connsiteY119" fmla="*/ 1338285 h 1400928"/>
                  <a:gd name="connsiteX120" fmla="*/ 432819 w 1421068"/>
                  <a:gd name="connsiteY120" fmla="*/ 1332590 h 1400928"/>
                  <a:gd name="connsiteX121" fmla="*/ 387259 w 1421068"/>
                  <a:gd name="connsiteY121" fmla="*/ 1321201 h 1400928"/>
                  <a:gd name="connsiteX122" fmla="*/ 341699 w 1421068"/>
                  <a:gd name="connsiteY122" fmla="*/ 1304116 h 1400928"/>
                  <a:gd name="connsiteX123" fmla="*/ 324614 w 1421068"/>
                  <a:gd name="connsiteY123" fmla="*/ 1292727 h 1400928"/>
                  <a:gd name="connsiteX124" fmla="*/ 290444 w 1421068"/>
                  <a:gd name="connsiteY124" fmla="*/ 1281337 h 1400928"/>
                  <a:gd name="connsiteX125" fmla="*/ 256274 w 1421068"/>
                  <a:gd name="connsiteY125" fmla="*/ 1264252 h 1400928"/>
                  <a:gd name="connsiteX126" fmla="*/ 233494 w 1421068"/>
                  <a:gd name="connsiteY126" fmla="*/ 1252863 h 1400928"/>
                  <a:gd name="connsiteX127" fmla="*/ 199324 w 1421068"/>
                  <a:gd name="connsiteY127" fmla="*/ 1230083 h 1400928"/>
                  <a:gd name="connsiteX128" fmla="*/ 182239 w 1421068"/>
                  <a:gd name="connsiteY128" fmla="*/ 1224389 h 1400928"/>
                  <a:gd name="connsiteX129" fmla="*/ 165155 w 1421068"/>
                  <a:gd name="connsiteY129" fmla="*/ 1212999 h 1400928"/>
                  <a:gd name="connsiteX130" fmla="*/ 130985 w 1421068"/>
                  <a:gd name="connsiteY130" fmla="*/ 1173135 h 1400928"/>
                  <a:gd name="connsiteX131" fmla="*/ 108205 w 1421068"/>
                  <a:gd name="connsiteY131" fmla="*/ 1138966 h 1400928"/>
                  <a:gd name="connsiteX132" fmla="*/ 85425 w 1421068"/>
                  <a:gd name="connsiteY132" fmla="*/ 1070628 h 1400928"/>
                  <a:gd name="connsiteX133" fmla="*/ 34170 w 1421068"/>
                  <a:gd name="connsiteY133" fmla="*/ 916868 h 1400928"/>
                  <a:gd name="connsiteX134" fmla="*/ 17085 w 1421068"/>
                  <a:gd name="connsiteY134" fmla="*/ 865614 h 1400928"/>
                  <a:gd name="connsiteX135" fmla="*/ 11390 w 1421068"/>
                  <a:gd name="connsiteY135" fmla="*/ 848530 h 1400928"/>
                  <a:gd name="connsiteX136" fmla="*/ 5695 w 1421068"/>
                  <a:gd name="connsiteY136" fmla="*/ 831445 h 1400928"/>
                  <a:gd name="connsiteX137" fmla="*/ 0 w 1421068"/>
                  <a:gd name="connsiteY137" fmla="*/ 785887 h 140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421068" h="1400928">
                    <a:moveTo>
                      <a:pt x="0" y="785887"/>
                    </a:moveTo>
                    <a:cubicBezTo>
                      <a:pt x="24229" y="725316"/>
                      <a:pt x="-590" y="794336"/>
                      <a:pt x="17085" y="711854"/>
                    </a:cubicBezTo>
                    <a:cubicBezTo>
                      <a:pt x="19601" y="700115"/>
                      <a:pt x="24678" y="689075"/>
                      <a:pt x="28475" y="677685"/>
                    </a:cubicBezTo>
                    <a:lnTo>
                      <a:pt x="74035" y="541009"/>
                    </a:lnTo>
                    <a:lnTo>
                      <a:pt x="85425" y="506840"/>
                    </a:lnTo>
                    <a:cubicBezTo>
                      <a:pt x="90304" y="492204"/>
                      <a:pt x="93955" y="482705"/>
                      <a:pt x="96815" y="466976"/>
                    </a:cubicBezTo>
                    <a:cubicBezTo>
                      <a:pt x="99216" y="453770"/>
                      <a:pt x="100612" y="440400"/>
                      <a:pt x="102510" y="427112"/>
                    </a:cubicBezTo>
                    <a:cubicBezTo>
                      <a:pt x="105306" y="385173"/>
                      <a:pt x="104997" y="347583"/>
                      <a:pt x="113900" y="307521"/>
                    </a:cubicBezTo>
                    <a:cubicBezTo>
                      <a:pt x="115202" y="301661"/>
                      <a:pt x="118139" y="296260"/>
                      <a:pt x="119595" y="290436"/>
                    </a:cubicBezTo>
                    <a:cubicBezTo>
                      <a:pt x="122298" y="279624"/>
                      <a:pt x="129969" y="236933"/>
                      <a:pt x="130985" y="227793"/>
                    </a:cubicBezTo>
                    <a:cubicBezTo>
                      <a:pt x="133509" y="205075"/>
                      <a:pt x="132922" y="182002"/>
                      <a:pt x="136680" y="159455"/>
                    </a:cubicBezTo>
                    <a:cubicBezTo>
                      <a:pt x="138654" y="147613"/>
                      <a:pt x="145158" y="136933"/>
                      <a:pt x="148070" y="125286"/>
                    </a:cubicBezTo>
                    <a:cubicBezTo>
                      <a:pt x="149968" y="117693"/>
                      <a:pt x="151516" y="110004"/>
                      <a:pt x="153765" y="102507"/>
                    </a:cubicBezTo>
                    <a:cubicBezTo>
                      <a:pt x="153775" y="102475"/>
                      <a:pt x="167997" y="59812"/>
                      <a:pt x="170850" y="51254"/>
                    </a:cubicBezTo>
                    <a:cubicBezTo>
                      <a:pt x="175482" y="37356"/>
                      <a:pt x="176892" y="28127"/>
                      <a:pt x="187934" y="17085"/>
                    </a:cubicBezTo>
                    <a:cubicBezTo>
                      <a:pt x="198975" y="6045"/>
                      <a:pt x="208208" y="4632"/>
                      <a:pt x="222104" y="0"/>
                    </a:cubicBezTo>
                    <a:cubicBezTo>
                      <a:pt x="233494" y="3797"/>
                      <a:pt x="247784" y="2901"/>
                      <a:pt x="256274" y="11390"/>
                    </a:cubicBezTo>
                    <a:cubicBezTo>
                      <a:pt x="267004" y="22120"/>
                      <a:pt x="278405" y="31286"/>
                      <a:pt x="284749" y="45559"/>
                    </a:cubicBezTo>
                    <a:cubicBezTo>
                      <a:pt x="289625" y="56530"/>
                      <a:pt x="292342" y="68338"/>
                      <a:pt x="296139" y="79728"/>
                    </a:cubicBezTo>
                    <a:lnTo>
                      <a:pt x="318919" y="148066"/>
                    </a:lnTo>
                    <a:lnTo>
                      <a:pt x="381564" y="335995"/>
                    </a:lnTo>
                    <a:lnTo>
                      <a:pt x="398649" y="387249"/>
                    </a:lnTo>
                    <a:cubicBezTo>
                      <a:pt x="398650" y="387253"/>
                      <a:pt x="410038" y="421415"/>
                      <a:pt x="410039" y="421418"/>
                    </a:cubicBezTo>
                    <a:cubicBezTo>
                      <a:pt x="411937" y="430909"/>
                      <a:pt x="414143" y="440344"/>
                      <a:pt x="415734" y="449892"/>
                    </a:cubicBezTo>
                    <a:cubicBezTo>
                      <a:pt x="417941" y="463132"/>
                      <a:pt x="418797" y="476593"/>
                      <a:pt x="421429" y="489755"/>
                    </a:cubicBezTo>
                    <a:cubicBezTo>
                      <a:pt x="422606" y="495641"/>
                      <a:pt x="425475" y="501068"/>
                      <a:pt x="427124" y="506840"/>
                    </a:cubicBezTo>
                    <a:cubicBezTo>
                      <a:pt x="429274" y="514366"/>
                      <a:pt x="430570" y="522122"/>
                      <a:pt x="432819" y="529619"/>
                    </a:cubicBezTo>
                    <a:cubicBezTo>
                      <a:pt x="436269" y="541118"/>
                      <a:pt x="441296" y="552141"/>
                      <a:pt x="444208" y="563788"/>
                    </a:cubicBezTo>
                    <a:cubicBezTo>
                      <a:pt x="446106" y="571381"/>
                      <a:pt x="447654" y="579071"/>
                      <a:pt x="449903" y="586568"/>
                    </a:cubicBezTo>
                    <a:cubicBezTo>
                      <a:pt x="449908" y="586585"/>
                      <a:pt x="464138" y="629270"/>
                      <a:pt x="466988" y="637821"/>
                    </a:cubicBezTo>
                    <a:lnTo>
                      <a:pt x="478378" y="671990"/>
                    </a:lnTo>
                    <a:cubicBezTo>
                      <a:pt x="480276" y="677685"/>
                      <a:pt x="482617" y="683251"/>
                      <a:pt x="484073" y="689075"/>
                    </a:cubicBezTo>
                    <a:cubicBezTo>
                      <a:pt x="492680" y="723500"/>
                      <a:pt x="487293" y="704431"/>
                      <a:pt x="501158" y="746023"/>
                    </a:cubicBezTo>
                    <a:lnTo>
                      <a:pt x="506853" y="763107"/>
                    </a:lnTo>
                    <a:cubicBezTo>
                      <a:pt x="508751" y="782090"/>
                      <a:pt x="509032" y="801305"/>
                      <a:pt x="512548" y="820056"/>
                    </a:cubicBezTo>
                    <a:cubicBezTo>
                      <a:pt x="514761" y="831856"/>
                      <a:pt x="523938" y="854225"/>
                      <a:pt x="523938" y="854225"/>
                    </a:cubicBezTo>
                    <a:cubicBezTo>
                      <a:pt x="525836" y="880801"/>
                      <a:pt x="514853" y="911784"/>
                      <a:pt x="529633" y="933952"/>
                    </a:cubicBezTo>
                    <a:cubicBezTo>
                      <a:pt x="541264" y="951397"/>
                      <a:pt x="532557" y="892092"/>
                      <a:pt x="535328" y="871309"/>
                    </a:cubicBezTo>
                    <a:cubicBezTo>
                      <a:pt x="537241" y="856965"/>
                      <a:pt x="548817" y="825149"/>
                      <a:pt x="552413" y="814361"/>
                    </a:cubicBezTo>
                    <a:cubicBezTo>
                      <a:pt x="554311" y="808666"/>
                      <a:pt x="556652" y="803100"/>
                      <a:pt x="558108" y="797276"/>
                    </a:cubicBezTo>
                    <a:cubicBezTo>
                      <a:pt x="566151" y="765107"/>
                      <a:pt x="562268" y="782172"/>
                      <a:pt x="569498" y="746023"/>
                    </a:cubicBezTo>
                    <a:cubicBezTo>
                      <a:pt x="571396" y="725142"/>
                      <a:pt x="571549" y="704028"/>
                      <a:pt x="575193" y="683380"/>
                    </a:cubicBezTo>
                    <a:cubicBezTo>
                      <a:pt x="577279" y="671557"/>
                      <a:pt x="582786" y="660601"/>
                      <a:pt x="586583" y="649211"/>
                    </a:cubicBezTo>
                    <a:lnTo>
                      <a:pt x="592278" y="632126"/>
                    </a:lnTo>
                    <a:cubicBezTo>
                      <a:pt x="595492" y="609625"/>
                      <a:pt x="598116" y="585994"/>
                      <a:pt x="603668" y="563788"/>
                    </a:cubicBezTo>
                    <a:cubicBezTo>
                      <a:pt x="605124" y="557965"/>
                      <a:pt x="607465" y="552399"/>
                      <a:pt x="609363" y="546704"/>
                    </a:cubicBezTo>
                    <a:cubicBezTo>
                      <a:pt x="617032" y="500692"/>
                      <a:pt x="611406" y="523490"/>
                      <a:pt x="626448" y="478366"/>
                    </a:cubicBezTo>
                    <a:lnTo>
                      <a:pt x="632143" y="461281"/>
                    </a:lnTo>
                    <a:lnTo>
                      <a:pt x="637838" y="444197"/>
                    </a:lnTo>
                    <a:cubicBezTo>
                      <a:pt x="641635" y="421418"/>
                      <a:pt x="641925" y="397767"/>
                      <a:pt x="649228" y="375859"/>
                    </a:cubicBezTo>
                    <a:cubicBezTo>
                      <a:pt x="651126" y="370164"/>
                      <a:pt x="652238" y="364143"/>
                      <a:pt x="654923" y="358774"/>
                    </a:cubicBezTo>
                    <a:cubicBezTo>
                      <a:pt x="657984" y="352652"/>
                      <a:pt x="661473" y="346530"/>
                      <a:pt x="666313" y="341690"/>
                    </a:cubicBezTo>
                    <a:cubicBezTo>
                      <a:pt x="677354" y="330650"/>
                      <a:pt x="686587" y="329237"/>
                      <a:pt x="700483" y="324605"/>
                    </a:cubicBezTo>
                    <a:cubicBezTo>
                      <a:pt x="709974" y="326503"/>
                      <a:pt x="722113" y="323456"/>
                      <a:pt x="728957" y="330300"/>
                    </a:cubicBezTo>
                    <a:cubicBezTo>
                      <a:pt x="737446" y="338789"/>
                      <a:pt x="736550" y="353079"/>
                      <a:pt x="740347" y="364469"/>
                    </a:cubicBezTo>
                    <a:lnTo>
                      <a:pt x="757432" y="415723"/>
                    </a:lnTo>
                    <a:lnTo>
                      <a:pt x="774517" y="466976"/>
                    </a:lnTo>
                    <a:cubicBezTo>
                      <a:pt x="774517" y="466977"/>
                      <a:pt x="785906" y="501144"/>
                      <a:pt x="785907" y="501145"/>
                    </a:cubicBezTo>
                    <a:cubicBezTo>
                      <a:pt x="803957" y="528220"/>
                      <a:pt x="795132" y="511736"/>
                      <a:pt x="808687" y="552399"/>
                    </a:cubicBezTo>
                    <a:lnTo>
                      <a:pt x="831467" y="620737"/>
                    </a:lnTo>
                    <a:lnTo>
                      <a:pt x="837162" y="637821"/>
                    </a:lnTo>
                    <a:cubicBezTo>
                      <a:pt x="839060" y="643516"/>
                      <a:pt x="839527" y="649911"/>
                      <a:pt x="842857" y="654906"/>
                    </a:cubicBezTo>
                    <a:lnTo>
                      <a:pt x="854247" y="671990"/>
                    </a:lnTo>
                    <a:cubicBezTo>
                      <a:pt x="858044" y="683380"/>
                      <a:pt x="858977" y="696170"/>
                      <a:pt x="865637" y="706159"/>
                    </a:cubicBezTo>
                    <a:cubicBezTo>
                      <a:pt x="869434" y="711854"/>
                      <a:pt x="874247" y="716989"/>
                      <a:pt x="877027" y="723244"/>
                    </a:cubicBezTo>
                    <a:cubicBezTo>
                      <a:pt x="881903" y="734215"/>
                      <a:pt x="884620" y="746023"/>
                      <a:pt x="888417" y="757413"/>
                    </a:cubicBezTo>
                    <a:cubicBezTo>
                      <a:pt x="894711" y="776293"/>
                      <a:pt x="901587" y="794786"/>
                      <a:pt x="905502" y="814361"/>
                    </a:cubicBezTo>
                    <a:cubicBezTo>
                      <a:pt x="907767" y="825684"/>
                      <a:pt x="908396" y="837328"/>
                      <a:pt x="911197" y="848530"/>
                    </a:cubicBezTo>
                    <a:cubicBezTo>
                      <a:pt x="911199" y="848537"/>
                      <a:pt x="925433" y="891237"/>
                      <a:pt x="928282" y="899783"/>
                    </a:cubicBezTo>
                    <a:cubicBezTo>
                      <a:pt x="930180" y="905478"/>
                      <a:pt x="932800" y="910982"/>
                      <a:pt x="933977" y="916868"/>
                    </a:cubicBezTo>
                    <a:cubicBezTo>
                      <a:pt x="935875" y="926359"/>
                      <a:pt x="938200" y="935775"/>
                      <a:pt x="939672" y="945342"/>
                    </a:cubicBezTo>
                    <a:cubicBezTo>
                      <a:pt x="941999" y="960469"/>
                      <a:pt x="942160" y="975936"/>
                      <a:pt x="945367" y="990901"/>
                    </a:cubicBezTo>
                    <a:cubicBezTo>
                      <a:pt x="947883" y="1002640"/>
                      <a:pt x="952960" y="1013680"/>
                      <a:pt x="956757" y="1025070"/>
                    </a:cubicBezTo>
                    <a:lnTo>
                      <a:pt x="962452" y="1042154"/>
                    </a:lnTo>
                    <a:lnTo>
                      <a:pt x="968147" y="1059239"/>
                    </a:lnTo>
                    <a:cubicBezTo>
                      <a:pt x="970993" y="1076320"/>
                      <a:pt x="975202" y="1112535"/>
                      <a:pt x="985231" y="1127577"/>
                    </a:cubicBezTo>
                    <a:lnTo>
                      <a:pt x="996621" y="1144661"/>
                    </a:lnTo>
                    <a:cubicBezTo>
                      <a:pt x="998519" y="1129475"/>
                      <a:pt x="999109" y="1114067"/>
                      <a:pt x="1002316" y="1099102"/>
                    </a:cubicBezTo>
                    <a:cubicBezTo>
                      <a:pt x="1004832" y="1087363"/>
                      <a:pt x="1009909" y="1076323"/>
                      <a:pt x="1013706" y="1064933"/>
                    </a:cubicBezTo>
                    <a:lnTo>
                      <a:pt x="1042181" y="979511"/>
                    </a:lnTo>
                    <a:lnTo>
                      <a:pt x="1059266" y="928257"/>
                    </a:lnTo>
                    <a:lnTo>
                      <a:pt x="1064961" y="911173"/>
                    </a:lnTo>
                    <a:cubicBezTo>
                      <a:pt x="1066859" y="905478"/>
                      <a:pt x="1067326" y="899083"/>
                      <a:pt x="1070656" y="894088"/>
                    </a:cubicBezTo>
                    <a:lnTo>
                      <a:pt x="1082046" y="877004"/>
                    </a:lnTo>
                    <a:lnTo>
                      <a:pt x="1127606" y="740328"/>
                    </a:lnTo>
                    <a:lnTo>
                      <a:pt x="1144691" y="689075"/>
                    </a:lnTo>
                    <a:cubicBezTo>
                      <a:pt x="1146589" y="683380"/>
                      <a:pt x="1147056" y="676985"/>
                      <a:pt x="1150386" y="671990"/>
                    </a:cubicBezTo>
                    <a:lnTo>
                      <a:pt x="1161776" y="654906"/>
                    </a:lnTo>
                    <a:cubicBezTo>
                      <a:pt x="1169958" y="630360"/>
                      <a:pt x="1172438" y="624376"/>
                      <a:pt x="1178861" y="592262"/>
                    </a:cubicBezTo>
                    <a:cubicBezTo>
                      <a:pt x="1181917" y="576981"/>
                      <a:pt x="1187688" y="542005"/>
                      <a:pt x="1195946" y="529619"/>
                    </a:cubicBezTo>
                    <a:cubicBezTo>
                      <a:pt x="1199743" y="523924"/>
                      <a:pt x="1201991" y="516810"/>
                      <a:pt x="1207336" y="512535"/>
                    </a:cubicBezTo>
                    <a:cubicBezTo>
                      <a:pt x="1212024" y="508785"/>
                      <a:pt x="1218726" y="508738"/>
                      <a:pt x="1224421" y="506840"/>
                    </a:cubicBezTo>
                    <a:cubicBezTo>
                      <a:pt x="1237709" y="508738"/>
                      <a:pt x="1251822" y="507550"/>
                      <a:pt x="1264285" y="512535"/>
                    </a:cubicBezTo>
                    <a:cubicBezTo>
                      <a:pt x="1285952" y="521202"/>
                      <a:pt x="1278572" y="531417"/>
                      <a:pt x="1287065" y="546704"/>
                    </a:cubicBezTo>
                    <a:cubicBezTo>
                      <a:pt x="1293713" y="558670"/>
                      <a:pt x="1305516" y="567887"/>
                      <a:pt x="1309845" y="580873"/>
                    </a:cubicBezTo>
                    <a:lnTo>
                      <a:pt x="1332625" y="649211"/>
                    </a:lnTo>
                    <a:lnTo>
                      <a:pt x="1344015" y="683380"/>
                    </a:lnTo>
                    <a:lnTo>
                      <a:pt x="1349710" y="706159"/>
                    </a:lnTo>
                    <a:cubicBezTo>
                      <a:pt x="1351608" y="727040"/>
                      <a:pt x="1351761" y="748154"/>
                      <a:pt x="1355405" y="768802"/>
                    </a:cubicBezTo>
                    <a:cubicBezTo>
                      <a:pt x="1357491" y="780625"/>
                      <a:pt x="1362998" y="791581"/>
                      <a:pt x="1366795" y="802971"/>
                    </a:cubicBezTo>
                    <a:lnTo>
                      <a:pt x="1372490" y="820056"/>
                    </a:lnTo>
                    <a:lnTo>
                      <a:pt x="1389575" y="871309"/>
                    </a:lnTo>
                    <a:lnTo>
                      <a:pt x="1395270" y="888394"/>
                    </a:lnTo>
                    <a:cubicBezTo>
                      <a:pt x="1397168" y="901682"/>
                      <a:pt x="1398758" y="915017"/>
                      <a:pt x="1400965" y="928257"/>
                    </a:cubicBezTo>
                    <a:cubicBezTo>
                      <a:pt x="1404581" y="949950"/>
                      <a:pt x="1407235" y="959031"/>
                      <a:pt x="1412355" y="979511"/>
                    </a:cubicBezTo>
                    <a:cubicBezTo>
                      <a:pt x="1426066" y="1089196"/>
                      <a:pt x="1421673" y="1035447"/>
                      <a:pt x="1412355" y="1235778"/>
                    </a:cubicBezTo>
                    <a:cubicBezTo>
                      <a:pt x="1411819" y="1247312"/>
                      <a:pt x="1408186" y="1258502"/>
                      <a:pt x="1406660" y="1269947"/>
                    </a:cubicBezTo>
                    <a:cubicBezTo>
                      <a:pt x="1404388" y="1286986"/>
                      <a:pt x="1406401" y="1304893"/>
                      <a:pt x="1400965" y="1321201"/>
                    </a:cubicBezTo>
                    <a:cubicBezTo>
                      <a:pt x="1398418" y="1328841"/>
                      <a:pt x="1390237" y="1333341"/>
                      <a:pt x="1383880" y="1338285"/>
                    </a:cubicBezTo>
                    <a:cubicBezTo>
                      <a:pt x="1360189" y="1356711"/>
                      <a:pt x="1355911" y="1360106"/>
                      <a:pt x="1332625" y="1366759"/>
                    </a:cubicBezTo>
                    <a:cubicBezTo>
                      <a:pt x="1325099" y="1368909"/>
                      <a:pt x="1317438" y="1370556"/>
                      <a:pt x="1309845" y="1372454"/>
                    </a:cubicBezTo>
                    <a:cubicBezTo>
                      <a:pt x="1304150" y="1376251"/>
                      <a:pt x="1299015" y="1381064"/>
                      <a:pt x="1292760" y="1383844"/>
                    </a:cubicBezTo>
                    <a:cubicBezTo>
                      <a:pt x="1269111" y="1394355"/>
                      <a:pt x="1254478" y="1396056"/>
                      <a:pt x="1230116" y="1400928"/>
                    </a:cubicBezTo>
                    <a:lnTo>
                      <a:pt x="615058" y="1395234"/>
                    </a:lnTo>
                    <a:cubicBezTo>
                      <a:pt x="605964" y="1395072"/>
                      <a:pt x="560843" y="1379061"/>
                      <a:pt x="558108" y="1378149"/>
                    </a:cubicBezTo>
                    <a:lnTo>
                      <a:pt x="541023" y="1372454"/>
                    </a:lnTo>
                    <a:cubicBezTo>
                      <a:pt x="535328" y="1370556"/>
                      <a:pt x="529762" y="1368215"/>
                      <a:pt x="523938" y="1366759"/>
                    </a:cubicBezTo>
                    <a:lnTo>
                      <a:pt x="501158" y="1361065"/>
                    </a:lnTo>
                    <a:cubicBezTo>
                      <a:pt x="495463" y="1357268"/>
                      <a:pt x="490328" y="1352455"/>
                      <a:pt x="484073" y="1349675"/>
                    </a:cubicBezTo>
                    <a:cubicBezTo>
                      <a:pt x="473102" y="1344799"/>
                      <a:pt x="461293" y="1342082"/>
                      <a:pt x="449903" y="1338285"/>
                    </a:cubicBezTo>
                    <a:cubicBezTo>
                      <a:pt x="444208" y="1336387"/>
                      <a:pt x="438643" y="1334046"/>
                      <a:pt x="432819" y="1332590"/>
                    </a:cubicBezTo>
                    <a:cubicBezTo>
                      <a:pt x="417632" y="1328794"/>
                      <a:pt x="401260" y="1328202"/>
                      <a:pt x="387259" y="1321201"/>
                    </a:cubicBezTo>
                    <a:cubicBezTo>
                      <a:pt x="357478" y="1306311"/>
                      <a:pt x="372715" y="1311870"/>
                      <a:pt x="341699" y="1304116"/>
                    </a:cubicBezTo>
                    <a:cubicBezTo>
                      <a:pt x="336004" y="1300320"/>
                      <a:pt x="330868" y="1295507"/>
                      <a:pt x="324614" y="1292727"/>
                    </a:cubicBezTo>
                    <a:cubicBezTo>
                      <a:pt x="313643" y="1287851"/>
                      <a:pt x="300434" y="1287997"/>
                      <a:pt x="290444" y="1281337"/>
                    </a:cubicBezTo>
                    <a:cubicBezTo>
                      <a:pt x="257615" y="1259451"/>
                      <a:pt x="289280" y="1278397"/>
                      <a:pt x="256274" y="1264252"/>
                    </a:cubicBezTo>
                    <a:cubicBezTo>
                      <a:pt x="248471" y="1260908"/>
                      <a:pt x="240774" y="1257231"/>
                      <a:pt x="233494" y="1252863"/>
                    </a:cubicBezTo>
                    <a:cubicBezTo>
                      <a:pt x="221756" y="1245820"/>
                      <a:pt x="212311" y="1234411"/>
                      <a:pt x="199324" y="1230083"/>
                    </a:cubicBezTo>
                    <a:lnTo>
                      <a:pt x="182239" y="1224389"/>
                    </a:lnTo>
                    <a:cubicBezTo>
                      <a:pt x="176544" y="1220592"/>
                      <a:pt x="170413" y="1217381"/>
                      <a:pt x="165155" y="1212999"/>
                    </a:cubicBezTo>
                    <a:cubicBezTo>
                      <a:pt x="150994" y="1201198"/>
                      <a:pt x="141546" y="1188222"/>
                      <a:pt x="130985" y="1173135"/>
                    </a:cubicBezTo>
                    <a:cubicBezTo>
                      <a:pt x="123135" y="1161921"/>
                      <a:pt x="112534" y="1151952"/>
                      <a:pt x="108205" y="1138966"/>
                    </a:cubicBezTo>
                    <a:lnTo>
                      <a:pt x="85425" y="1070628"/>
                    </a:lnTo>
                    <a:lnTo>
                      <a:pt x="34170" y="916868"/>
                    </a:lnTo>
                    <a:lnTo>
                      <a:pt x="17085" y="865614"/>
                    </a:lnTo>
                    <a:lnTo>
                      <a:pt x="11390" y="848530"/>
                    </a:lnTo>
                    <a:cubicBezTo>
                      <a:pt x="9492" y="842835"/>
                      <a:pt x="8380" y="836814"/>
                      <a:pt x="5695" y="831445"/>
                    </a:cubicBezTo>
                    <a:lnTo>
                      <a:pt x="0" y="785887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6" name="Forme libre 11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09B75E-AE60-434C-8888-AB5D79157232}"/>
                  </a:ext>
                </a:extLst>
              </p:cNvPr>
              <p:cNvSpPr/>
              <p:nvPr/>
            </p:nvSpPr>
            <p:spPr>
              <a:xfrm>
                <a:off x="2150528" y="3147022"/>
                <a:ext cx="1448698" cy="812470"/>
              </a:xfrm>
              <a:custGeom>
                <a:avLst/>
                <a:gdLst>
                  <a:gd name="connsiteX0" fmla="*/ 0 w 1247201"/>
                  <a:gd name="connsiteY0" fmla="*/ 575178 h 711854"/>
                  <a:gd name="connsiteX1" fmla="*/ 28475 w 1247201"/>
                  <a:gd name="connsiteY1" fmla="*/ 569483 h 711854"/>
                  <a:gd name="connsiteX2" fmla="*/ 62645 w 1247201"/>
                  <a:gd name="connsiteY2" fmla="*/ 558093 h 711854"/>
                  <a:gd name="connsiteX3" fmla="*/ 85425 w 1247201"/>
                  <a:gd name="connsiteY3" fmla="*/ 506840 h 711854"/>
                  <a:gd name="connsiteX4" fmla="*/ 108205 w 1247201"/>
                  <a:gd name="connsiteY4" fmla="*/ 438502 h 711854"/>
                  <a:gd name="connsiteX5" fmla="*/ 119595 w 1247201"/>
                  <a:gd name="connsiteY5" fmla="*/ 404333 h 711854"/>
                  <a:gd name="connsiteX6" fmla="*/ 125290 w 1247201"/>
                  <a:gd name="connsiteY6" fmla="*/ 387249 h 711854"/>
                  <a:gd name="connsiteX7" fmla="*/ 136680 w 1247201"/>
                  <a:gd name="connsiteY7" fmla="*/ 370164 h 711854"/>
                  <a:gd name="connsiteX8" fmla="*/ 148070 w 1247201"/>
                  <a:gd name="connsiteY8" fmla="*/ 335995 h 711854"/>
                  <a:gd name="connsiteX9" fmla="*/ 165155 w 1247201"/>
                  <a:gd name="connsiteY9" fmla="*/ 284742 h 711854"/>
                  <a:gd name="connsiteX10" fmla="*/ 182240 w 1247201"/>
                  <a:gd name="connsiteY10" fmla="*/ 233488 h 711854"/>
                  <a:gd name="connsiteX11" fmla="*/ 187934 w 1247201"/>
                  <a:gd name="connsiteY11" fmla="*/ 216404 h 711854"/>
                  <a:gd name="connsiteX12" fmla="*/ 210714 w 1247201"/>
                  <a:gd name="connsiteY12" fmla="*/ 182235 h 711854"/>
                  <a:gd name="connsiteX13" fmla="*/ 239189 w 1247201"/>
                  <a:gd name="connsiteY13" fmla="*/ 148066 h 711854"/>
                  <a:gd name="connsiteX14" fmla="*/ 256274 w 1247201"/>
                  <a:gd name="connsiteY14" fmla="*/ 136676 h 711854"/>
                  <a:gd name="connsiteX15" fmla="*/ 279054 w 1247201"/>
                  <a:gd name="connsiteY15" fmla="*/ 102507 h 711854"/>
                  <a:gd name="connsiteX16" fmla="*/ 284749 w 1247201"/>
                  <a:gd name="connsiteY16" fmla="*/ 85423 h 711854"/>
                  <a:gd name="connsiteX17" fmla="*/ 318919 w 1247201"/>
                  <a:gd name="connsiteY17" fmla="*/ 68338 h 711854"/>
                  <a:gd name="connsiteX18" fmla="*/ 353089 w 1247201"/>
                  <a:gd name="connsiteY18" fmla="*/ 45559 h 711854"/>
                  <a:gd name="connsiteX19" fmla="*/ 381564 w 1247201"/>
                  <a:gd name="connsiteY19" fmla="*/ 22779 h 711854"/>
                  <a:gd name="connsiteX20" fmla="*/ 398649 w 1247201"/>
                  <a:gd name="connsiteY20" fmla="*/ 11390 h 711854"/>
                  <a:gd name="connsiteX21" fmla="*/ 432819 w 1247201"/>
                  <a:gd name="connsiteY21" fmla="*/ 0 h 711854"/>
                  <a:gd name="connsiteX22" fmla="*/ 489768 w 1247201"/>
                  <a:gd name="connsiteY22" fmla="*/ 11390 h 711854"/>
                  <a:gd name="connsiteX23" fmla="*/ 523938 w 1247201"/>
                  <a:gd name="connsiteY23" fmla="*/ 22779 h 711854"/>
                  <a:gd name="connsiteX24" fmla="*/ 575193 w 1247201"/>
                  <a:gd name="connsiteY24" fmla="*/ 45559 h 711854"/>
                  <a:gd name="connsiteX25" fmla="*/ 592278 w 1247201"/>
                  <a:gd name="connsiteY25" fmla="*/ 51254 h 711854"/>
                  <a:gd name="connsiteX26" fmla="*/ 626448 w 1247201"/>
                  <a:gd name="connsiteY26" fmla="*/ 74033 h 711854"/>
                  <a:gd name="connsiteX27" fmla="*/ 643533 w 1247201"/>
                  <a:gd name="connsiteY27" fmla="*/ 85423 h 711854"/>
                  <a:gd name="connsiteX28" fmla="*/ 660618 w 1247201"/>
                  <a:gd name="connsiteY28" fmla="*/ 96812 h 711854"/>
                  <a:gd name="connsiteX29" fmla="*/ 706178 w 1247201"/>
                  <a:gd name="connsiteY29" fmla="*/ 165150 h 711854"/>
                  <a:gd name="connsiteX30" fmla="*/ 717567 w 1247201"/>
                  <a:gd name="connsiteY30" fmla="*/ 182235 h 711854"/>
                  <a:gd name="connsiteX31" fmla="*/ 734652 w 1247201"/>
                  <a:gd name="connsiteY31" fmla="*/ 193624 h 711854"/>
                  <a:gd name="connsiteX32" fmla="*/ 740347 w 1247201"/>
                  <a:gd name="connsiteY32" fmla="*/ 210709 h 711854"/>
                  <a:gd name="connsiteX33" fmla="*/ 774517 w 1247201"/>
                  <a:gd name="connsiteY33" fmla="*/ 261962 h 711854"/>
                  <a:gd name="connsiteX34" fmla="*/ 808687 w 1247201"/>
                  <a:gd name="connsiteY34" fmla="*/ 313216 h 711854"/>
                  <a:gd name="connsiteX35" fmla="*/ 820077 w 1247201"/>
                  <a:gd name="connsiteY35" fmla="*/ 330300 h 711854"/>
                  <a:gd name="connsiteX36" fmla="*/ 871332 w 1247201"/>
                  <a:gd name="connsiteY36" fmla="*/ 370164 h 711854"/>
                  <a:gd name="connsiteX37" fmla="*/ 888417 w 1247201"/>
                  <a:gd name="connsiteY37" fmla="*/ 381554 h 711854"/>
                  <a:gd name="connsiteX38" fmla="*/ 905502 w 1247201"/>
                  <a:gd name="connsiteY38" fmla="*/ 392943 h 711854"/>
                  <a:gd name="connsiteX39" fmla="*/ 939672 w 1247201"/>
                  <a:gd name="connsiteY39" fmla="*/ 421418 h 711854"/>
                  <a:gd name="connsiteX40" fmla="*/ 951062 w 1247201"/>
                  <a:gd name="connsiteY40" fmla="*/ 438502 h 711854"/>
                  <a:gd name="connsiteX41" fmla="*/ 968147 w 1247201"/>
                  <a:gd name="connsiteY41" fmla="*/ 444197 h 711854"/>
                  <a:gd name="connsiteX42" fmla="*/ 1002316 w 1247201"/>
                  <a:gd name="connsiteY42" fmla="*/ 466976 h 711854"/>
                  <a:gd name="connsiteX43" fmla="*/ 1019401 w 1247201"/>
                  <a:gd name="connsiteY43" fmla="*/ 478366 h 711854"/>
                  <a:gd name="connsiteX44" fmla="*/ 1036486 w 1247201"/>
                  <a:gd name="connsiteY44" fmla="*/ 489756 h 711854"/>
                  <a:gd name="connsiteX45" fmla="*/ 1070656 w 1247201"/>
                  <a:gd name="connsiteY45" fmla="*/ 501145 h 711854"/>
                  <a:gd name="connsiteX46" fmla="*/ 1087741 w 1247201"/>
                  <a:gd name="connsiteY46" fmla="*/ 506840 h 711854"/>
                  <a:gd name="connsiteX47" fmla="*/ 1121911 w 1247201"/>
                  <a:gd name="connsiteY47" fmla="*/ 529619 h 711854"/>
                  <a:gd name="connsiteX48" fmla="*/ 1190251 w 1247201"/>
                  <a:gd name="connsiteY48" fmla="*/ 552399 h 711854"/>
                  <a:gd name="connsiteX49" fmla="*/ 1207336 w 1247201"/>
                  <a:gd name="connsiteY49" fmla="*/ 558093 h 711854"/>
                  <a:gd name="connsiteX50" fmla="*/ 1224421 w 1247201"/>
                  <a:gd name="connsiteY50" fmla="*/ 563788 h 711854"/>
                  <a:gd name="connsiteX51" fmla="*/ 1235811 w 1247201"/>
                  <a:gd name="connsiteY51" fmla="*/ 580873 h 711854"/>
                  <a:gd name="connsiteX52" fmla="*/ 1247201 w 1247201"/>
                  <a:gd name="connsiteY52" fmla="*/ 615042 h 711854"/>
                  <a:gd name="connsiteX53" fmla="*/ 1241506 w 1247201"/>
                  <a:gd name="connsiteY53" fmla="*/ 654906 h 711854"/>
                  <a:gd name="connsiteX54" fmla="*/ 1224421 w 1247201"/>
                  <a:gd name="connsiteY54" fmla="*/ 666295 h 711854"/>
                  <a:gd name="connsiteX55" fmla="*/ 1190251 w 1247201"/>
                  <a:gd name="connsiteY55" fmla="*/ 677685 h 711854"/>
                  <a:gd name="connsiteX56" fmla="*/ 1133301 w 1247201"/>
                  <a:gd name="connsiteY56" fmla="*/ 694769 h 711854"/>
                  <a:gd name="connsiteX57" fmla="*/ 1093436 w 1247201"/>
                  <a:gd name="connsiteY57" fmla="*/ 700464 h 711854"/>
                  <a:gd name="connsiteX58" fmla="*/ 1064961 w 1247201"/>
                  <a:gd name="connsiteY58" fmla="*/ 706159 h 711854"/>
                  <a:gd name="connsiteX59" fmla="*/ 882722 w 1247201"/>
                  <a:gd name="connsiteY59" fmla="*/ 711854 h 711854"/>
                  <a:gd name="connsiteX60" fmla="*/ 387259 w 1247201"/>
                  <a:gd name="connsiteY60" fmla="*/ 706159 h 711854"/>
                  <a:gd name="connsiteX61" fmla="*/ 296139 w 1247201"/>
                  <a:gd name="connsiteY61" fmla="*/ 694769 h 711854"/>
                  <a:gd name="connsiteX62" fmla="*/ 205019 w 1247201"/>
                  <a:gd name="connsiteY62" fmla="*/ 689075 h 711854"/>
                  <a:gd name="connsiteX63" fmla="*/ 159460 w 1247201"/>
                  <a:gd name="connsiteY63" fmla="*/ 677685 h 711854"/>
                  <a:gd name="connsiteX64" fmla="*/ 136680 w 1247201"/>
                  <a:gd name="connsiteY64" fmla="*/ 671990 h 711854"/>
                  <a:gd name="connsiteX65" fmla="*/ 96815 w 1247201"/>
                  <a:gd name="connsiteY65" fmla="*/ 666295 h 711854"/>
                  <a:gd name="connsiteX66" fmla="*/ 62645 w 1247201"/>
                  <a:gd name="connsiteY66" fmla="*/ 654906 h 711854"/>
                  <a:gd name="connsiteX67" fmla="*/ 45560 w 1247201"/>
                  <a:gd name="connsiteY67" fmla="*/ 649211 h 711854"/>
                  <a:gd name="connsiteX68" fmla="*/ 34170 w 1247201"/>
                  <a:gd name="connsiteY68" fmla="*/ 615042 h 711854"/>
                  <a:gd name="connsiteX69" fmla="*/ 51255 w 1247201"/>
                  <a:gd name="connsiteY69" fmla="*/ 569483 h 71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247201" h="711854">
                    <a:moveTo>
                      <a:pt x="0" y="575178"/>
                    </a:moveTo>
                    <a:cubicBezTo>
                      <a:pt x="9492" y="573280"/>
                      <a:pt x="19136" y="572030"/>
                      <a:pt x="28475" y="569483"/>
                    </a:cubicBezTo>
                    <a:cubicBezTo>
                      <a:pt x="40058" y="566324"/>
                      <a:pt x="62645" y="558093"/>
                      <a:pt x="62645" y="558093"/>
                    </a:cubicBezTo>
                    <a:cubicBezTo>
                      <a:pt x="80695" y="531020"/>
                      <a:pt x="71870" y="547502"/>
                      <a:pt x="85425" y="506840"/>
                    </a:cubicBezTo>
                    <a:lnTo>
                      <a:pt x="108205" y="438502"/>
                    </a:lnTo>
                    <a:lnTo>
                      <a:pt x="119595" y="404333"/>
                    </a:lnTo>
                    <a:cubicBezTo>
                      <a:pt x="121493" y="398638"/>
                      <a:pt x="121960" y="392244"/>
                      <a:pt x="125290" y="387249"/>
                    </a:cubicBezTo>
                    <a:cubicBezTo>
                      <a:pt x="129087" y="381554"/>
                      <a:pt x="133900" y="376419"/>
                      <a:pt x="136680" y="370164"/>
                    </a:cubicBezTo>
                    <a:cubicBezTo>
                      <a:pt x="141556" y="359193"/>
                      <a:pt x="144273" y="347385"/>
                      <a:pt x="148070" y="335995"/>
                    </a:cubicBezTo>
                    <a:lnTo>
                      <a:pt x="165155" y="284742"/>
                    </a:lnTo>
                    <a:lnTo>
                      <a:pt x="182240" y="233488"/>
                    </a:lnTo>
                    <a:cubicBezTo>
                      <a:pt x="184138" y="227793"/>
                      <a:pt x="184604" y="221398"/>
                      <a:pt x="187934" y="216404"/>
                    </a:cubicBezTo>
                    <a:lnTo>
                      <a:pt x="210714" y="182235"/>
                    </a:lnTo>
                    <a:cubicBezTo>
                      <a:pt x="221915" y="165434"/>
                      <a:pt x="222743" y="161770"/>
                      <a:pt x="239189" y="148066"/>
                    </a:cubicBezTo>
                    <a:cubicBezTo>
                      <a:pt x="244447" y="143684"/>
                      <a:pt x="250579" y="140473"/>
                      <a:pt x="256274" y="136676"/>
                    </a:cubicBezTo>
                    <a:cubicBezTo>
                      <a:pt x="269815" y="96055"/>
                      <a:pt x="250615" y="145165"/>
                      <a:pt x="279054" y="102507"/>
                    </a:cubicBezTo>
                    <a:cubicBezTo>
                      <a:pt x="282384" y="97512"/>
                      <a:pt x="280999" y="90110"/>
                      <a:pt x="284749" y="85423"/>
                    </a:cubicBezTo>
                    <a:cubicBezTo>
                      <a:pt x="296885" y="70254"/>
                      <a:pt x="304062" y="76591"/>
                      <a:pt x="318919" y="68338"/>
                    </a:cubicBezTo>
                    <a:cubicBezTo>
                      <a:pt x="330885" y="61690"/>
                      <a:pt x="353089" y="45559"/>
                      <a:pt x="353089" y="45559"/>
                    </a:cubicBezTo>
                    <a:cubicBezTo>
                      <a:pt x="372289" y="16760"/>
                      <a:pt x="354057" y="36532"/>
                      <a:pt x="381564" y="22779"/>
                    </a:cubicBezTo>
                    <a:cubicBezTo>
                      <a:pt x="387686" y="19718"/>
                      <a:pt x="392395" y="14170"/>
                      <a:pt x="398649" y="11390"/>
                    </a:cubicBezTo>
                    <a:cubicBezTo>
                      <a:pt x="409620" y="6514"/>
                      <a:pt x="432819" y="0"/>
                      <a:pt x="432819" y="0"/>
                    </a:cubicBezTo>
                    <a:cubicBezTo>
                      <a:pt x="451802" y="3797"/>
                      <a:pt x="471402" y="5269"/>
                      <a:pt x="489768" y="11390"/>
                    </a:cubicBezTo>
                    <a:lnTo>
                      <a:pt x="523938" y="22779"/>
                    </a:lnTo>
                    <a:cubicBezTo>
                      <a:pt x="551013" y="40829"/>
                      <a:pt x="534530" y="32005"/>
                      <a:pt x="575193" y="45559"/>
                    </a:cubicBezTo>
                    <a:cubicBezTo>
                      <a:pt x="580888" y="47457"/>
                      <a:pt x="587283" y="47924"/>
                      <a:pt x="592278" y="51254"/>
                    </a:cubicBezTo>
                    <a:lnTo>
                      <a:pt x="626448" y="74033"/>
                    </a:lnTo>
                    <a:lnTo>
                      <a:pt x="643533" y="85423"/>
                    </a:lnTo>
                    <a:lnTo>
                      <a:pt x="660618" y="96812"/>
                    </a:lnTo>
                    <a:lnTo>
                      <a:pt x="706178" y="165150"/>
                    </a:lnTo>
                    <a:cubicBezTo>
                      <a:pt x="709975" y="170845"/>
                      <a:pt x="711872" y="178439"/>
                      <a:pt x="717567" y="182235"/>
                    </a:cubicBezTo>
                    <a:lnTo>
                      <a:pt x="734652" y="193624"/>
                    </a:lnTo>
                    <a:cubicBezTo>
                      <a:pt x="736550" y="199319"/>
                      <a:pt x="737432" y="205461"/>
                      <a:pt x="740347" y="210709"/>
                    </a:cubicBezTo>
                    <a:cubicBezTo>
                      <a:pt x="740353" y="210719"/>
                      <a:pt x="768819" y="253415"/>
                      <a:pt x="774517" y="261962"/>
                    </a:cubicBezTo>
                    <a:lnTo>
                      <a:pt x="808687" y="313216"/>
                    </a:lnTo>
                    <a:cubicBezTo>
                      <a:pt x="812484" y="318911"/>
                      <a:pt x="815237" y="325460"/>
                      <a:pt x="820077" y="330300"/>
                    </a:cubicBezTo>
                    <a:cubicBezTo>
                      <a:pt x="846842" y="357065"/>
                      <a:pt x="830459" y="342916"/>
                      <a:pt x="871332" y="370164"/>
                    </a:cubicBezTo>
                    <a:lnTo>
                      <a:pt x="888417" y="381554"/>
                    </a:lnTo>
                    <a:cubicBezTo>
                      <a:pt x="894112" y="385350"/>
                      <a:pt x="900662" y="388103"/>
                      <a:pt x="905502" y="392943"/>
                    </a:cubicBezTo>
                    <a:cubicBezTo>
                      <a:pt x="927427" y="414868"/>
                      <a:pt x="915886" y="405560"/>
                      <a:pt x="939672" y="421418"/>
                    </a:cubicBezTo>
                    <a:cubicBezTo>
                      <a:pt x="943469" y="427113"/>
                      <a:pt x="945717" y="434227"/>
                      <a:pt x="951062" y="438502"/>
                    </a:cubicBezTo>
                    <a:cubicBezTo>
                      <a:pt x="955750" y="442252"/>
                      <a:pt x="962899" y="441282"/>
                      <a:pt x="968147" y="444197"/>
                    </a:cubicBezTo>
                    <a:cubicBezTo>
                      <a:pt x="980113" y="450845"/>
                      <a:pt x="990926" y="459383"/>
                      <a:pt x="1002316" y="466976"/>
                    </a:cubicBezTo>
                    <a:lnTo>
                      <a:pt x="1019401" y="478366"/>
                    </a:lnTo>
                    <a:cubicBezTo>
                      <a:pt x="1025096" y="482163"/>
                      <a:pt x="1029993" y="487592"/>
                      <a:pt x="1036486" y="489756"/>
                    </a:cubicBezTo>
                    <a:lnTo>
                      <a:pt x="1070656" y="501145"/>
                    </a:lnTo>
                    <a:cubicBezTo>
                      <a:pt x="1076351" y="503043"/>
                      <a:pt x="1082746" y="503510"/>
                      <a:pt x="1087741" y="506840"/>
                    </a:cubicBezTo>
                    <a:cubicBezTo>
                      <a:pt x="1099131" y="514433"/>
                      <a:pt x="1108925" y="525290"/>
                      <a:pt x="1121911" y="529619"/>
                    </a:cubicBezTo>
                    <a:lnTo>
                      <a:pt x="1190251" y="552399"/>
                    </a:lnTo>
                    <a:lnTo>
                      <a:pt x="1207336" y="558093"/>
                    </a:lnTo>
                    <a:lnTo>
                      <a:pt x="1224421" y="563788"/>
                    </a:lnTo>
                    <a:cubicBezTo>
                      <a:pt x="1228218" y="569483"/>
                      <a:pt x="1233031" y="574618"/>
                      <a:pt x="1235811" y="580873"/>
                    </a:cubicBezTo>
                    <a:cubicBezTo>
                      <a:pt x="1240687" y="591844"/>
                      <a:pt x="1247201" y="615042"/>
                      <a:pt x="1247201" y="615042"/>
                    </a:cubicBezTo>
                    <a:cubicBezTo>
                      <a:pt x="1245303" y="628330"/>
                      <a:pt x="1246958" y="642640"/>
                      <a:pt x="1241506" y="654906"/>
                    </a:cubicBezTo>
                    <a:cubicBezTo>
                      <a:pt x="1238726" y="661160"/>
                      <a:pt x="1230675" y="663515"/>
                      <a:pt x="1224421" y="666295"/>
                    </a:cubicBezTo>
                    <a:cubicBezTo>
                      <a:pt x="1213450" y="671171"/>
                      <a:pt x="1201641" y="673888"/>
                      <a:pt x="1190251" y="677685"/>
                    </a:cubicBezTo>
                    <a:cubicBezTo>
                      <a:pt x="1171520" y="683929"/>
                      <a:pt x="1152820" y="691220"/>
                      <a:pt x="1133301" y="694769"/>
                    </a:cubicBezTo>
                    <a:cubicBezTo>
                      <a:pt x="1120094" y="697170"/>
                      <a:pt x="1106677" y="698257"/>
                      <a:pt x="1093436" y="700464"/>
                    </a:cubicBezTo>
                    <a:cubicBezTo>
                      <a:pt x="1083888" y="702055"/>
                      <a:pt x="1074627" y="705637"/>
                      <a:pt x="1064961" y="706159"/>
                    </a:cubicBezTo>
                    <a:cubicBezTo>
                      <a:pt x="1004274" y="709439"/>
                      <a:pt x="943468" y="709956"/>
                      <a:pt x="882722" y="711854"/>
                    </a:cubicBezTo>
                    <a:lnTo>
                      <a:pt x="387259" y="706159"/>
                    </a:lnTo>
                    <a:cubicBezTo>
                      <a:pt x="349267" y="705368"/>
                      <a:pt x="332247" y="697909"/>
                      <a:pt x="296139" y="694769"/>
                    </a:cubicBezTo>
                    <a:cubicBezTo>
                      <a:pt x="265821" y="692133"/>
                      <a:pt x="235392" y="690973"/>
                      <a:pt x="205019" y="689075"/>
                    </a:cubicBezTo>
                    <a:lnTo>
                      <a:pt x="159460" y="677685"/>
                    </a:lnTo>
                    <a:cubicBezTo>
                      <a:pt x="151867" y="675787"/>
                      <a:pt x="144428" y="673097"/>
                      <a:pt x="136680" y="671990"/>
                    </a:cubicBezTo>
                    <a:lnTo>
                      <a:pt x="96815" y="666295"/>
                    </a:lnTo>
                    <a:lnTo>
                      <a:pt x="62645" y="654906"/>
                    </a:lnTo>
                    <a:lnTo>
                      <a:pt x="45560" y="649211"/>
                    </a:lnTo>
                    <a:cubicBezTo>
                      <a:pt x="41763" y="637821"/>
                      <a:pt x="30373" y="626432"/>
                      <a:pt x="34170" y="615042"/>
                    </a:cubicBezTo>
                    <a:cubicBezTo>
                      <a:pt x="46902" y="576846"/>
                      <a:pt x="40191" y="591611"/>
                      <a:pt x="51255" y="569483"/>
                    </a:cubicBezTo>
                  </a:path>
                </a:pathLst>
              </a:custGeom>
              <a:solidFill>
                <a:schemeClr val="accent1"/>
              </a:solidFill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cs typeface="Verdana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1F2FA58-D9BD-4B31-BD36-78C80BF26351}"/>
                  </a:ext>
                </a:extLst>
              </p:cNvPr>
              <p:cNvSpPr/>
              <p:nvPr/>
            </p:nvSpPr>
            <p:spPr bwMode="auto">
              <a:xfrm>
                <a:off x="4347396" y="4074160"/>
                <a:ext cx="200000" cy="101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20931D-BBE5-4ED1-A516-E5830C91993C}"/>
                  </a:ext>
                </a:extLst>
              </p:cNvPr>
              <p:cNvSpPr/>
              <p:nvPr/>
            </p:nvSpPr>
            <p:spPr bwMode="auto">
              <a:xfrm>
                <a:off x="1524000" y="4175760"/>
                <a:ext cx="5709920" cy="90424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668B8F-F1E9-4928-BDDE-C75EE6DEB87B}"/>
                  </a:ext>
                </a:extLst>
              </p:cNvPr>
              <p:cNvSpPr/>
              <p:nvPr/>
            </p:nvSpPr>
            <p:spPr bwMode="auto">
              <a:xfrm>
                <a:off x="1524000" y="3798452"/>
                <a:ext cx="2827680" cy="3773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4C403EF-B64D-4928-A8AD-1EAF9A19DC6D}"/>
                  </a:ext>
                </a:extLst>
              </p:cNvPr>
              <p:cNvSpPr txBox="1"/>
              <p:nvPr/>
            </p:nvSpPr>
            <p:spPr>
              <a:xfrm>
                <a:off x="1524000" y="1384921"/>
                <a:ext cx="2827679" cy="383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88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Glycémie d’un patient diabétique sur 24h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54C62A-4172-4F2E-9147-2282C623F350}"/>
                  </a:ext>
                </a:extLst>
              </p:cNvPr>
              <p:cNvSpPr txBox="1"/>
              <p:nvPr/>
            </p:nvSpPr>
            <p:spPr>
              <a:xfrm>
                <a:off x="4347396" y="1384919"/>
                <a:ext cx="2886523" cy="601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88" b="1" dirty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Glycémie d’un patient diabétique sous insulinothérapie basale</a:t>
                </a:r>
              </a:p>
            </p:txBody>
          </p:sp>
          <p:cxnSp>
            <p:nvCxnSpPr>
              <p:cNvPr id="22" name="Connecteur droit 2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4A85124-F953-4780-BD5C-410BB90F9AE1}"/>
                  </a:ext>
                </a:extLst>
              </p:cNvPr>
              <p:cNvCxnSpPr/>
              <p:nvPr/>
            </p:nvCxnSpPr>
            <p:spPr bwMode="auto">
              <a:xfrm>
                <a:off x="1524000" y="2052320"/>
                <a:ext cx="0" cy="303784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Connecteur droit 2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3929A7-D836-4798-9576-D959BAD0D1BA}"/>
                  </a:ext>
                </a:extLst>
              </p:cNvPr>
              <p:cNvCxnSpPr/>
              <p:nvPr/>
            </p:nvCxnSpPr>
            <p:spPr bwMode="auto">
              <a:xfrm>
                <a:off x="7233920" y="2042160"/>
                <a:ext cx="0" cy="303784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Connecteur droit 2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4775578-3BB5-4715-99D6-8E0B0B73829E}"/>
                  </a:ext>
                </a:extLst>
              </p:cNvPr>
              <p:cNvCxnSpPr/>
              <p:nvPr/>
            </p:nvCxnSpPr>
            <p:spPr bwMode="auto">
              <a:xfrm>
                <a:off x="1524000" y="5080000"/>
                <a:ext cx="570992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cteur droit 2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EEEA96-B133-4E5A-817B-819CB73F42BD}"/>
                  </a:ext>
                </a:extLst>
              </p:cNvPr>
              <p:cNvCxnSpPr/>
              <p:nvPr/>
            </p:nvCxnSpPr>
            <p:spPr bwMode="auto">
              <a:xfrm>
                <a:off x="4351680" y="2201693"/>
                <a:ext cx="0" cy="2880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515254-FEED-49F9-9419-892A9773B7C8}"/>
                  </a:ext>
                </a:extLst>
              </p:cNvPr>
              <p:cNvCxnSpPr/>
              <p:nvPr/>
            </p:nvCxnSpPr>
            <p:spPr bwMode="auto">
              <a:xfrm>
                <a:off x="1524000" y="49784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175B00-C6C8-4EEE-9E04-18055157164D}"/>
                  </a:ext>
                </a:extLst>
              </p:cNvPr>
              <p:cNvCxnSpPr/>
              <p:nvPr/>
            </p:nvCxnSpPr>
            <p:spPr bwMode="auto">
              <a:xfrm>
                <a:off x="4351680" y="496824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cteur droit 2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61CA9D8-6857-4D99-83BF-ABD566ACC445}"/>
                  </a:ext>
                </a:extLst>
              </p:cNvPr>
              <p:cNvCxnSpPr/>
              <p:nvPr/>
            </p:nvCxnSpPr>
            <p:spPr bwMode="auto">
              <a:xfrm>
                <a:off x="7233920" y="49784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6D620A-D891-4C1D-A0C8-FAD41202E8EA}"/>
                  </a:ext>
                </a:extLst>
              </p:cNvPr>
              <p:cNvCxnSpPr/>
              <p:nvPr/>
            </p:nvCxnSpPr>
            <p:spPr bwMode="auto">
              <a:xfrm>
                <a:off x="3935120" y="50038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4FFF89-056E-4551-B02F-04E4E6882709}"/>
                  </a:ext>
                </a:extLst>
              </p:cNvPr>
              <p:cNvCxnSpPr/>
              <p:nvPr/>
            </p:nvCxnSpPr>
            <p:spPr bwMode="auto">
              <a:xfrm>
                <a:off x="3081680" y="50038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cteur droit 3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AFB8108-EAF7-43E4-80C9-0B8BA89B726D}"/>
                  </a:ext>
                </a:extLst>
              </p:cNvPr>
              <p:cNvCxnSpPr/>
              <p:nvPr/>
            </p:nvCxnSpPr>
            <p:spPr bwMode="auto">
              <a:xfrm>
                <a:off x="2512720" y="50038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A5C7110-8009-40DE-BB4E-A416F1C76CFF}"/>
                  </a:ext>
                </a:extLst>
              </p:cNvPr>
              <p:cNvCxnSpPr/>
              <p:nvPr/>
            </p:nvCxnSpPr>
            <p:spPr bwMode="auto">
              <a:xfrm>
                <a:off x="5469280" y="500888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8161EE-00DC-436E-B3D4-4B5B6556BCF3}"/>
                  </a:ext>
                </a:extLst>
              </p:cNvPr>
              <p:cNvCxnSpPr/>
              <p:nvPr/>
            </p:nvCxnSpPr>
            <p:spPr bwMode="auto">
              <a:xfrm>
                <a:off x="5946800" y="500888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6E2B9B-2E9D-4CE0-998C-6B6DCD65F814}"/>
                  </a:ext>
                </a:extLst>
              </p:cNvPr>
              <p:cNvCxnSpPr/>
              <p:nvPr/>
            </p:nvCxnSpPr>
            <p:spPr bwMode="auto">
              <a:xfrm>
                <a:off x="6729120" y="5003800"/>
                <a:ext cx="0" cy="17272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BD66D6C-708C-4E2E-ADBC-31AF2E650E97}"/>
                  </a:ext>
                </a:extLst>
              </p:cNvPr>
              <p:cNvCxnSpPr/>
              <p:nvPr/>
            </p:nvCxnSpPr>
            <p:spPr bwMode="auto">
              <a:xfrm flipH="1">
                <a:off x="1429080" y="4175760"/>
                <a:ext cx="18984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598784-8636-4035-9DA5-38B84E88F0CE}"/>
                  </a:ext>
                </a:extLst>
              </p:cNvPr>
              <p:cNvCxnSpPr/>
              <p:nvPr/>
            </p:nvCxnSpPr>
            <p:spPr bwMode="auto">
              <a:xfrm flipH="1">
                <a:off x="1429080" y="3251200"/>
                <a:ext cx="18984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Forme libre 13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5AE1E9-5E4A-40BF-B5BA-E7A7D051699C}"/>
                  </a:ext>
                </a:extLst>
              </p:cNvPr>
              <p:cNvSpPr/>
              <p:nvPr/>
            </p:nvSpPr>
            <p:spPr>
              <a:xfrm>
                <a:off x="2275840" y="3860800"/>
                <a:ext cx="60960" cy="40640"/>
              </a:xfrm>
              <a:custGeom>
                <a:avLst/>
                <a:gdLst>
                  <a:gd name="connsiteX0" fmla="*/ 0 w 60960"/>
                  <a:gd name="connsiteY0" fmla="*/ 0 h 40640"/>
                  <a:gd name="connsiteX1" fmla="*/ 60960 w 60960"/>
                  <a:gd name="connsiteY1" fmla="*/ 40640 h 40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960" h="40640">
                    <a:moveTo>
                      <a:pt x="0" y="0"/>
                    </a:moveTo>
                    <a:lnTo>
                      <a:pt x="60960" y="40640"/>
                    </a:lnTo>
                  </a:path>
                </a:pathLst>
              </a:custGeom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>
                  <a:cs typeface="Verdana"/>
                </a:endParaRP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F730BB-E0D6-4E84-8C70-B133AAB40C12}"/>
                  </a:ext>
                </a:extLst>
              </p:cNvPr>
              <p:cNvSpPr txBox="1"/>
              <p:nvPr/>
            </p:nvSpPr>
            <p:spPr>
              <a:xfrm>
                <a:off x="851537" y="4053882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1,00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FA578FE-14C5-4CB8-BA85-4B21B9F9404A}"/>
                  </a:ext>
                </a:extLst>
              </p:cNvPr>
              <p:cNvSpPr txBox="1"/>
              <p:nvPr/>
            </p:nvSpPr>
            <p:spPr>
              <a:xfrm>
                <a:off x="851537" y="312424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2,00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4D5789-C8F3-4D35-838D-90405E5E2FA4}"/>
                  </a:ext>
                </a:extLst>
              </p:cNvPr>
              <p:cNvSpPr txBox="1"/>
              <p:nvPr/>
            </p:nvSpPr>
            <p:spPr>
              <a:xfrm>
                <a:off x="851537" y="2042161"/>
                <a:ext cx="772160" cy="62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Glycémie (g/l)</a:t>
                </a:r>
              </a:p>
            </p:txBody>
          </p:sp>
          <p:cxnSp>
            <p:nvCxnSpPr>
              <p:cNvPr id="41" name="Connecteur droit 4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E46F03D-B77C-4019-BD6B-83719236ADC8}"/>
                  </a:ext>
                </a:extLst>
              </p:cNvPr>
              <p:cNvCxnSpPr/>
              <p:nvPr/>
            </p:nvCxnSpPr>
            <p:spPr bwMode="auto">
              <a:xfrm>
                <a:off x="2220093" y="2541865"/>
                <a:ext cx="0" cy="254829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Connecteur droit 4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27FDA48-2CBD-4712-AE06-B9096922486C}"/>
                  </a:ext>
                </a:extLst>
              </p:cNvPr>
              <p:cNvCxnSpPr/>
              <p:nvPr/>
            </p:nvCxnSpPr>
            <p:spPr bwMode="auto">
              <a:xfrm>
                <a:off x="2507773" y="2541865"/>
                <a:ext cx="0" cy="253813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Connecteur droit 4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B9E6CB1-92BB-4666-85FF-D7D24BDE4239}"/>
                  </a:ext>
                </a:extLst>
              </p:cNvPr>
              <p:cNvCxnSpPr/>
              <p:nvPr/>
            </p:nvCxnSpPr>
            <p:spPr bwMode="auto">
              <a:xfrm>
                <a:off x="3081680" y="2286000"/>
                <a:ext cx="0" cy="280416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ZoneTexte 43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0ABD46C-8789-4B9E-BAA6-711D1AD839E8}"/>
                  </a:ext>
                </a:extLst>
              </p:cNvPr>
              <p:cNvSpPr txBox="1"/>
              <p:nvPr/>
            </p:nvSpPr>
            <p:spPr>
              <a:xfrm>
                <a:off x="2121694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8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81FEA4E-3648-43E1-BE7E-4051C57E9413}"/>
                  </a:ext>
                </a:extLst>
              </p:cNvPr>
              <p:cNvSpPr txBox="1"/>
              <p:nvPr/>
            </p:nvSpPr>
            <p:spPr>
              <a:xfrm>
                <a:off x="2685441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12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5D68668-45B2-4858-AB09-4873A9C95023}"/>
                  </a:ext>
                </a:extLst>
              </p:cNvPr>
              <p:cNvSpPr txBox="1"/>
              <p:nvPr/>
            </p:nvSpPr>
            <p:spPr>
              <a:xfrm>
                <a:off x="3545840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19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29A761D-3B62-4579-887F-74D2A0E26B31}"/>
                  </a:ext>
                </a:extLst>
              </p:cNvPr>
              <p:cNvSpPr txBox="1"/>
              <p:nvPr/>
            </p:nvSpPr>
            <p:spPr>
              <a:xfrm>
                <a:off x="3965600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0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AE81664-D31B-4543-9BF5-F5AAC081F5D5}"/>
                  </a:ext>
                </a:extLst>
              </p:cNvPr>
              <p:cNvSpPr txBox="1"/>
              <p:nvPr/>
            </p:nvSpPr>
            <p:spPr>
              <a:xfrm>
                <a:off x="5083200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8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D75916A-3C2F-4DE5-820E-87221708746C}"/>
                  </a:ext>
                </a:extLst>
              </p:cNvPr>
              <p:cNvSpPr txBox="1"/>
              <p:nvPr/>
            </p:nvSpPr>
            <p:spPr>
              <a:xfrm>
                <a:off x="5570880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12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F34DE5-0D91-419F-BB58-D2BE9909F9AC}"/>
                  </a:ext>
                </a:extLst>
              </p:cNvPr>
              <p:cNvSpPr txBox="1"/>
              <p:nvPr/>
            </p:nvSpPr>
            <p:spPr>
              <a:xfrm>
                <a:off x="6343040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cs typeface="Verdana"/>
                  </a:rPr>
                  <a:t>19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7F1CA4-6063-463D-8EBD-5BC9CB9DEE1D}"/>
                  </a:ext>
                </a:extLst>
              </p:cNvPr>
              <p:cNvSpPr txBox="1"/>
              <p:nvPr/>
            </p:nvSpPr>
            <p:spPr>
              <a:xfrm>
                <a:off x="6864267" y="5176520"/>
                <a:ext cx="77216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Heure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81ECA66-599B-4DBE-832D-4509B07EB37E}"/>
                  </a:ext>
                </a:extLst>
              </p:cNvPr>
              <p:cNvSpPr txBox="1"/>
              <p:nvPr/>
            </p:nvSpPr>
            <p:spPr>
              <a:xfrm>
                <a:off x="1887893" y="1869891"/>
                <a:ext cx="932567" cy="62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Phénomène</a:t>
                </a:r>
              </a:p>
              <a:p>
                <a:pPr algn="ctr"/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de l’aube</a:t>
                </a:r>
              </a:p>
            </p:txBody>
          </p:sp>
          <p:cxnSp>
            <p:nvCxnSpPr>
              <p:cNvPr id="53" name="Connecteur droit avec flèche 52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9EDA924-2B1D-4903-B3B2-C6C48B8FCAFF}"/>
                  </a:ext>
                </a:extLst>
              </p:cNvPr>
              <p:cNvCxnSpPr/>
              <p:nvPr/>
            </p:nvCxnSpPr>
            <p:spPr bwMode="auto">
              <a:xfrm>
                <a:off x="2138813" y="2541865"/>
                <a:ext cx="475507" cy="0"/>
              </a:xfrm>
              <a:prstGeom prst="straightConnector1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grpSp>
          <p:nvGrpSpPr>
            <p:cNvPr id="6" name="Grouper 55">
              <a:extLst>
                <a:ext uri="{FF2B5EF4-FFF2-40B4-BE49-F238E27FC236}">
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8262B2-B3CF-489A-89F9-F8A8BC985F9A}"/>
                </a:ext>
              </a:extLst>
            </p:cNvPr>
            <p:cNvGrpSpPr/>
            <p:nvPr/>
          </p:nvGrpSpPr>
          <p:grpSpPr>
            <a:xfrm>
              <a:off x="1698894" y="5889708"/>
              <a:ext cx="6665221" cy="1115003"/>
              <a:chOff x="1488179" y="5471118"/>
              <a:chExt cx="6665221" cy="1115003"/>
            </a:xfrm>
          </p:grpSpPr>
          <p:sp>
            <p:nvSpPr>
              <p:cNvPr id="7" name="ZoneTexte 6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EBEA46B-E044-47F7-97CC-DD34120B9C8D}"/>
                  </a:ext>
                </a:extLst>
              </p:cNvPr>
              <p:cNvSpPr txBox="1"/>
              <p:nvPr/>
            </p:nvSpPr>
            <p:spPr>
              <a:xfrm>
                <a:off x="1681479" y="5471118"/>
                <a:ext cx="4764648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Exposition normale au glucose chez les sujets non diabétique HbA</a:t>
                </a:r>
                <a:r>
                  <a:rPr lang="fr-FR" sz="825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1c</a:t>
                </a:r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&lt; 6%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94B0EE-0ED6-4B29-AFA5-7BB6B1DCBADC}"/>
                  </a:ext>
                </a:extLst>
              </p:cNvPr>
              <p:cNvSpPr txBox="1"/>
              <p:nvPr/>
            </p:nvSpPr>
            <p:spPr>
              <a:xfrm>
                <a:off x="1677863" y="5789084"/>
                <a:ext cx="647192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Hyperglycémie basale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1075C62-5A2C-4F90-892F-7B193DEDAC2A}"/>
                  </a:ext>
                </a:extLst>
              </p:cNvPr>
              <p:cNvSpPr txBox="1"/>
              <p:nvPr/>
            </p:nvSpPr>
            <p:spPr>
              <a:xfrm>
                <a:off x="1681480" y="6192276"/>
                <a:ext cx="6471920" cy="39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2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Hyperglycémie post prandiale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C94F967-266E-48CA-8442-5054BFF2E577}"/>
                  </a:ext>
                </a:extLst>
              </p:cNvPr>
              <p:cNvSpPr/>
              <p:nvPr/>
            </p:nvSpPr>
            <p:spPr bwMode="auto">
              <a:xfrm>
                <a:off x="1488179" y="5637300"/>
                <a:ext cx="193302" cy="114798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47774F7-4E6F-4A66-8625-815BFC8F1036}"/>
                  </a:ext>
                </a:extLst>
              </p:cNvPr>
              <p:cNvSpPr/>
              <p:nvPr/>
            </p:nvSpPr>
            <p:spPr bwMode="auto">
              <a:xfrm>
                <a:off x="1488794" y="5939695"/>
                <a:ext cx="193302" cy="11479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2E8E504-4A01-4834-9A42-91CA516517C7}"/>
                  </a:ext>
                </a:extLst>
              </p:cNvPr>
              <p:cNvSpPr/>
              <p:nvPr/>
            </p:nvSpPr>
            <p:spPr bwMode="auto">
              <a:xfrm>
                <a:off x="1490911" y="6279074"/>
                <a:ext cx="193302" cy="114798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5143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350" dirty="0" err="1">
                  <a:cs typeface="Verdana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36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86800" y="3992789"/>
            <a:ext cx="5859000" cy="1145402"/>
          </a:xfrm>
          <a:prstGeom prst="rect">
            <a:avLst/>
          </a:prstGeom>
          <a:solidFill>
            <a:srgbClr val="948D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30972" y="2388054"/>
            <a:ext cx="5770658" cy="27216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>
              <a:solidFill>
                <a:srgbClr val="948DA2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453368" y="2512084"/>
            <a:ext cx="1702877" cy="4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6" tIns="34240" rIns="68476" bIns="342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 defTabSz="34290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rgbClr val="CAA420"/>
              </a:buClr>
              <a:buSzPct val="85000"/>
            </a:pP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Insuline intermédiaire : </a:t>
            </a:r>
            <a:b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durée d’action ~ 12h </a:t>
            </a:r>
            <a:r>
              <a:rPr lang="fr-FR" sz="1125" baseline="30000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(1)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1301050" y="1741845"/>
            <a:ext cx="6410913" cy="482203"/>
          </a:xfrm>
        </p:spPr>
        <p:txBody>
          <a:bodyPr>
            <a:noAutofit/>
          </a:bodyPr>
          <a:lstStyle/>
          <a:p>
            <a:pPr marL="0" indent="0">
              <a:lnSpc>
                <a:spcPts val="1650"/>
              </a:lnSpc>
              <a:buNone/>
            </a:pP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Des insulines basales avec un profil de plus en plus plat, et une durée d’action de plus en plus longue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03648" y="5457817"/>
            <a:ext cx="31323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50" dirty="0">
                <a:solidFill>
                  <a:srgbClr val="074A5C"/>
                </a:solidFill>
                <a:latin typeface="Arial"/>
                <a:cs typeface="Arial"/>
              </a:rPr>
              <a:t>Monnier L </a:t>
            </a:r>
            <a:r>
              <a:rPr lang="fr-FR" sz="750" i="1" dirty="0">
                <a:solidFill>
                  <a:srgbClr val="074A5C"/>
                </a:solidFill>
                <a:latin typeface="Arial"/>
                <a:cs typeface="Arial"/>
              </a:rPr>
              <a:t>et al</a:t>
            </a:r>
            <a:r>
              <a:rPr lang="fr-FR" sz="750" dirty="0">
                <a:solidFill>
                  <a:srgbClr val="074A5C"/>
                </a:solidFill>
                <a:latin typeface="Arial"/>
                <a:cs typeface="Arial"/>
              </a:rPr>
              <a:t>. Insulines lentes aujourd’hui et demain : pour quels besoins non ou mal couverts ? MMM 2014 ; 8 : 133-140.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3321" y="5187050"/>
            <a:ext cx="46127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fr-FR" sz="900" i="1" dirty="0">
                <a:solidFill>
                  <a:srgbClr val="848C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Ceci est une modélisation correspondant à une insuline d’une durée d’action &gt; 24h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110468" y="3556110"/>
            <a:ext cx="2045777" cy="4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6" tIns="34240" rIns="68476" bIns="342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 defTabSz="34290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rgbClr val="CAA420"/>
              </a:buClr>
              <a:buSzPct val="85000"/>
            </a:pP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Analogue lent de l’insuline : </a:t>
            </a:r>
            <a:b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durée d’action ~ 24h </a:t>
            </a:r>
            <a:r>
              <a:rPr lang="fr-FR" sz="1125" baseline="30000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(1)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1983971" y="4381931"/>
            <a:ext cx="2172273" cy="5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6" tIns="34240" rIns="68476" bIns="342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algn="r" defTabSz="342900" eaLnBrk="1" fontAlgn="base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>
                <a:srgbClr val="CAA420"/>
              </a:buClr>
              <a:buSzPct val="85000"/>
            </a:pP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Nouveaux analogues lents </a:t>
            </a:r>
            <a:b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de l’insuline : </a:t>
            </a:r>
            <a:b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fr-FR" sz="1125" dirty="0">
                <a:solidFill>
                  <a:srgbClr val="848C7D">
                    <a:lumMod val="75000"/>
                  </a:srgbClr>
                </a:solidFill>
                <a:latin typeface="Arial"/>
                <a:cs typeface="Arial"/>
              </a:rPr>
              <a:t>durée d’action &gt; 24h *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4325623" y="2473780"/>
            <a:ext cx="2277836" cy="795316"/>
            <a:chOff x="3080931" y="2052795"/>
            <a:chExt cx="3037114" cy="1060422"/>
          </a:xfrm>
        </p:grpSpPr>
        <p:sp>
          <p:nvSpPr>
            <p:cNvPr id="4" name="Forme libre 3"/>
            <p:cNvSpPr/>
            <p:nvPr/>
          </p:nvSpPr>
          <p:spPr>
            <a:xfrm>
              <a:off x="3383248" y="2303104"/>
              <a:ext cx="1611465" cy="392596"/>
            </a:xfrm>
            <a:custGeom>
              <a:avLst/>
              <a:gdLst>
                <a:gd name="connsiteX0" fmla="*/ 20685 w 1611979"/>
                <a:gd name="connsiteY0" fmla="*/ 356991 h 440119"/>
                <a:gd name="connsiteX1" fmla="*/ 222566 w 1611979"/>
                <a:gd name="connsiteY1" fmla="*/ 732 h 440119"/>
                <a:gd name="connsiteX2" fmla="*/ 1611979 w 1611979"/>
                <a:gd name="connsiteY2" fmla="*/ 440119 h 440119"/>
                <a:gd name="connsiteX0" fmla="*/ 4885 w 1596179"/>
                <a:gd name="connsiteY0" fmla="*/ 309719 h 392847"/>
                <a:gd name="connsiteX1" fmla="*/ 361146 w 1596179"/>
                <a:gd name="connsiteY1" fmla="*/ 962 h 392847"/>
                <a:gd name="connsiteX2" fmla="*/ 1596179 w 1596179"/>
                <a:gd name="connsiteY2" fmla="*/ 392847 h 392847"/>
                <a:gd name="connsiteX0" fmla="*/ 4348 w 1615813"/>
                <a:gd name="connsiteY0" fmla="*/ 356557 h 392620"/>
                <a:gd name="connsiteX1" fmla="*/ 380780 w 1615813"/>
                <a:gd name="connsiteY1" fmla="*/ 735 h 392620"/>
                <a:gd name="connsiteX2" fmla="*/ 1615813 w 1615813"/>
                <a:gd name="connsiteY2" fmla="*/ 392620 h 392620"/>
                <a:gd name="connsiteX0" fmla="*/ 0 w 1611465"/>
                <a:gd name="connsiteY0" fmla="*/ 356533 h 392596"/>
                <a:gd name="connsiteX1" fmla="*/ 376432 w 1611465"/>
                <a:gd name="connsiteY1" fmla="*/ 711 h 392596"/>
                <a:gd name="connsiteX2" fmla="*/ 1611465 w 1611465"/>
                <a:gd name="connsiteY2" fmla="*/ 392596 h 39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1465" h="392596">
                  <a:moveTo>
                    <a:pt x="0" y="356533"/>
                  </a:moveTo>
                  <a:cubicBezTo>
                    <a:pt x="8673" y="178200"/>
                    <a:pt x="111216" y="-13144"/>
                    <a:pt x="376432" y="711"/>
                  </a:cubicBezTo>
                  <a:cubicBezTo>
                    <a:pt x="641648" y="14566"/>
                    <a:pt x="1049366" y="179830"/>
                    <a:pt x="1611465" y="392596"/>
                  </a:cubicBezTo>
                </a:path>
              </a:pathLst>
            </a:custGeom>
            <a:noFill/>
            <a:ln w="38100">
              <a:solidFill>
                <a:srgbClr val="90C3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</a:endParaRPr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3080931" y="2052795"/>
              <a:ext cx="3037114" cy="1060422"/>
              <a:chOff x="3080931" y="2052795"/>
              <a:chExt cx="3037114" cy="1060422"/>
            </a:xfrm>
          </p:grpSpPr>
          <p:grpSp>
            <p:nvGrpSpPr>
              <p:cNvPr id="35" name="Groupe 34"/>
              <p:cNvGrpSpPr/>
              <p:nvPr/>
            </p:nvGrpSpPr>
            <p:grpSpPr>
              <a:xfrm>
                <a:off x="3080931" y="2052795"/>
                <a:ext cx="3037114" cy="778941"/>
                <a:chOff x="3080931" y="2123519"/>
                <a:chExt cx="3037114" cy="778941"/>
              </a:xfrm>
            </p:grpSpPr>
            <p:sp>
              <p:nvSpPr>
                <p:cNvPr id="10" name="Forme libre 9"/>
                <p:cNvSpPr/>
                <p:nvPr/>
              </p:nvSpPr>
              <p:spPr>
                <a:xfrm>
                  <a:off x="3080931" y="2123519"/>
                  <a:ext cx="3037114" cy="632136"/>
                </a:xfrm>
                <a:custGeom>
                  <a:avLst/>
                  <a:gdLst>
                    <a:gd name="connsiteX0" fmla="*/ 3037114 w 3037114"/>
                    <a:gd name="connsiteY0" fmla="*/ 1077686 h 1077686"/>
                    <a:gd name="connsiteX1" fmla="*/ 0 w 3037114"/>
                    <a:gd name="connsiteY1" fmla="*/ 1077686 h 1077686"/>
                    <a:gd name="connsiteX2" fmla="*/ 0 w 3037114"/>
                    <a:gd name="connsiteY2" fmla="*/ 0 h 1077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7114" h="1077686">
                      <a:moveTo>
                        <a:pt x="3037114" y="1077686"/>
                      </a:moveTo>
                      <a:lnTo>
                        <a:pt x="0" y="10776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2" name="Connecteur droit 31"/>
                <p:cNvCxnSpPr/>
                <p:nvPr/>
              </p:nvCxnSpPr>
              <p:spPr>
                <a:xfrm>
                  <a:off x="3382205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4498311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33"/>
                <p:cNvCxnSpPr/>
                <p:nvPr/>
              </p:nvCxnSpPr>
              <p:spPr>
                <a:xfrm>
                  <a:off x="5679027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ectangle 35"/>
              <p:cNvSpPr/>
              <p:nvPr/>
            </p:nvSpPr>
            <p:spPr>
              <a:xfrm>
                <a:off x="5400656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243455" y="2774662"/>
                <a:ext cx="47705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8H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082699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</p:grpSp>
      </p:grpSp>
      <p:grpSp>
        <p:nvGrpSpPr>
          <p:cNvPr id="61" name="Groupe 60"/>
          <p:cNvGrpSpPr/>
          <p:nvPr/>
        </p:nvGrpSpPr>
        <p:grpSpPr>
          <a:xfrm>
            <a:off x="4325623" y="3379395"/>
            <a:ext cx="2277836" cy="824503"/>
            <a:chOff x="3080931" y="3544211"/>
            <a:chExt cx="3037114" cy="1099338"/>
          </a:xfrm>
        </p:grpSpPr>
        <p:sp>
          <p:nvSpPr>
            <p:cNvPr id="12" name="Forme libre 11"/>
            <p:cNvSpPr/>
            <p:nvPr/>
          </p:nvSpPr>
          <p:spPr>
            <a:xfrm>
              <a:off x="3374571" y="3821144"/>
              <a:ext cx="2331528" cy="392501"/>
            </a:xfrm>
            <a:custGeom>
              <a:avLst/>
              <a:gdLst>
                <a:gd name="connsiteX0" fmla="*/ 20685 w 1611979"/>
                <a:gd name="connsiteY0" fmla="*/ 356991 h 440119"/>
                <a:gd name="connsiteX1" fmla="*/ 222566 w 1611979"/>
                <a:gd name="connsiteY1" fmla="*/ 732 h 440119"/>
                <a:gd name="connsiteX2" fmla="*/ 1611979 w 1611979"/>
                <a:gd name="connsiteY2" fmla="*/ 440119 h 440119"/>
                <a:gd name="connsiteX0" fmla="*/ 4885 w 1596179"/>
                <a:gd name="connsiteY0" fmla="*/ 309719 h 392847"/>
                <a:gd name="connsiteX1" fmla="*/ 361146 w 1596179"/>
                <a:gd name="connsiteY1" fmla="*/ 962 h 392847"/>
                <a:gd name="connsiteX2" fmla="*/ 1596179 w 1596179"/>
                <a:gd name="connsiteY2" fmla="*/ 392847 h 392847"/>
                <a:gd name="connsiteX0" fmla="*/ 7108 w 1545180"/>
                <a:gd name="connsiteY0" fmla="*/ 375757 h 392555"/>
                <a:gd name="connsiteX1" fmla="*/ 310147 w 1545180"/>
                <a:gd name="connsiteY1" fmla="*/ 670 h 392555"/>
                <a:gd name="connsiteX2" fmla="*/ 1545180 w 1545180"/>
                <a:gd name="connsiteY2" fmla="*/ 392555 h 392555"/>
                <a:gd name="connsiteX0" fmla="*/ 0 w 1538072"/>
                <a:gd name="connsiteY0" fmla="*/ 375703 h 392501"/>
                <a:gd name="connsiteX1" fmla="*/ 303039 w 1538072"/>
                <a:gd name="connsiteY1" fmla="*/ 616 h 392501"/>
                <a:gd name="connsiteX2" fmla="*/ 1538072 w 1538072"/>
                <a:gd name="connsiteY2" fmla="*/ 392501 h 392501"/>
                <a:gd name="connsiteX0" fmla="*/ 2570 w 1540642"/>
                <a:gd name="connsiteY0" fmla="*/ 375703 h 392501"/>
                <a:gd name="connsiteX1" fmla="*/ 305609 w 1540642"/>
                <a:gd name="connsiteY1" fmla="*/ 616 h 392501"/>
                <a:gd name="connsiteX2" fmla="*/ 1540642 w 1540642"/>
                <a:gd name="connsiteY2" fmla="*/ 392501 h 39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0642" h="392501">
                  <a:moveTo>
                    <a:pt x="2570" y="375703"/>
                  </a:moveTo>
                  <a:cubicBezTo>
                    <a:pt x="-13444" y="209597"/>
                    <a:pt x="40393" y="-13239"/>
                    <a:pt x="305609" y="616"/>
                  </a:cubicBezTo>
                  <a:cubicBezTo>
                    <a:pt x="570825" y="14471"/>
                    <a:pt x="978543" y="179735"/>
                    <a:pt x="1540642" y="392501"/>
                  </a:cubicBezTo>
                </a:path>
              </a:pathLst>
            </a:custGeom>
            <a:noFill/>
            <a:ln w="38100">
              <a:solidFill>
                <a:srgbClr val="90C36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</a:endParaRPr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3080931" y="3544211"/>
              <a:ext cx="3037114" cy="1099338"/>
              <a:chOff x="3080931" y="2013879"/>
              <a:chExt cx="3037114" cy="1099338"/>
            </a:xfrm>
          </p:grpSpPr>
          <p:grpSp>
            <p:nvGrpSpPr>
              <p:cNvPr id="42" name="Groupe 41"/>
              <p:cNvGrpSpPr/>
              <p:nvPr/>
            </p:nvGrpSpPr>
            <p:grpSpPr>
              <a:xfrm>
                <a:off x="3080931" y="2013879"/>
                <a:ext cx="3037114" cy="817857"/>
                <a:chOff x="3080931" y="2084603"/>
                <a:chExt cx="3037114" cy="817857"/>
              </a:xfrm>
            </p:grpSpPr>
            <p:sp>
              <p:nvSpPr>
                <p:cNvPr id="46" name="Forme libre 45"/>
                <p:cNvSpPr/>
                <p:nvPr/>
              </p:nvSpPr>
              <p:spPr>
                <a:xfrm>
                  <a:off x="3080931" y="2084603"/>
                  <a:ext cx="3037114" cy="669433"/>
                </a:xfrm>
                <a:custGeom>
                  <a:avLst/>
                  <a:gdLst>
                    <a:gd name="connsiteX0" fmla="*/ 3037114 w 3037114"/>
                    <a:gd name="connsiteY0" fmla="*/ 1077686 h 1077686"/>
                    <a:gd name="connsiteX1" fmla="*/ 0 w 3037114"/>
                    <a:gd name="connsiteY1" fmla="*/ 1077686 h 1077686"/>
                    <a:gd name="connsiteX2" fmla="*/ 0 w 3037114"/>
                    <a:gd name="connsiteY2" fmla="*/ 0 h 1077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7114" h="1077686">
                      <a:moveTo>
                        <a:pt x="3037114" y="1077686"/>
                      </a:moveTo>
                      <a:lnTo>
                        <a:pt x="0" y="10776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7" name="Connecteur droit 46"/>
                <p:cNvCxnSpPr/>
                <p:nvPr/>
              </p:nvCxnSpPr>
              <p:spPr>
                <a:xfrm>
                  <a:off x="3382205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47"/>
                <p:cNvCxnSpPr/>
                <p:nvPr/>
              </p:nvCxnSpPr>
              <p:spPr>
                <a:xfrm>
                  <a:off x="4498311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48"/>
                <p:cNvCxnSpPr/>
                <p:nvPr/>
              </p:nvCxnSpPr>
              <p:spPr>
                <a:xfrm>
                  <a:off x="5679027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ectangle 42"/>
              <p:cNvSpPr/>
              <p:nvPr/>
            </p:nvSpPr>
            <p:spPr>
              <a:xfrm>
                <a:off x="5400656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43455" y="2774662"/>
                <a:ext cx="47705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8H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082699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4325624" y="4248576"/>
            <a:ext cx="3026445" cy="816904"/>
            <a:chOff x="3080931" y="5052870"/>
            <a:chExt cx="4035260" cy="1089205"/>
          </a:xfrm>
        </p:grpSpPr>
        <p:sp>
          <p:nvSpPr>
            <p:cNvPr id="15" name="ZoneTexte 14"/>
            <p:cNvSpPr txBox="1"/>
            <p:nvPr/>
          </p:nvSpPr>
          <p:spPr>
            <a:xfrm>
              <a:off x="3191578" y="5052870"/>
              <a:ext cx="261346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342900"/>
              <a:endParaRPr lang="fr-FR" sz="1350" dirty="0">
                <a:solidFill>
                  <a:srgbClr val="45276B"/>
                </a:solidFill>
              </a:endParaRPr>
            </a:p>
            <a:p>
              <a:pPr defTabSz="342900"/>
              <a:endParaRPr lang="fr-FR" sz="1350" dirty="0">
                <a:solidFill>
                  <a:srgbClr val="45276B"/>
                </a:solidFill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3374571" y="5376036"/>
              <a:ext cx="3741620" cy="392847"/>
            </a:xfrm>
            <a:custGeom>
              <a:avLst/>
              <a:gdLst>
                <a:gd name="connsiteX0" fmla="*/ 20685 w 1611979"/>
                <a:gd name="connsiteY0" fmla="*/ 356991 h 440119"/>
                <a:gd name="connsiteX1" fmla="*/ 222566 w 1611979"/>
                <a:gd name="connsiteY1" fmla="*/ 732 h 440119"/>
                <a:gd name="connsiteX2" fmla="*/ 1611979 w 1611979"/>
                <a:gd name="connsiteY2" fmla="*/ 440119 h 440119"/>
                <a:gd name="connsiteX0" fmla="*/ 4885 w 1596179"/>
                <a:gd name="connsiteY0" fmla="*/ 309719 h 392847"/>
                <a:gd name="connsiteX1" fmla="*/ 361146 w 1596179"/>
                <a:gd name="connsiteY1" fmla="*/ 962 h 392847"/>
                <a:gd name="connsiteX2" fmla="*/ 1596179 w 1596179"/>
                <a:gd name="connsiteY2" fmla="*/ 392847 h 39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179" h="392847">
                  <a:moveTo>
                    <a:pt x="4885" y="309719"/>
                  </a:moveTo>
                  <a:cubicBezTo>
                    <a:pt x="-26783" y="124662"/>
                    <a:pt x="95930" y="-12893"/>
                    <a:pt x="361146" y="962"/>
                  </a:cubicBezTo>
                  <a:cubicBezTo>
                    <a:pt x="626362" y="14817"/>
                    <a:pt x="1034080" y="180081"/>
                    <a:pt x="1596179" y="392847"/>
                  </a:cubicBezTo>
                </a:path>
              </a:pathLst>
            </a:cu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</a:endParaRPr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3080931" y="5083715"/>
              <a:ext cx="3037114" cy="1058360"/>
              <a:chOff x="3080931" y="2054857"/>
              <a:chExt cx="3037114" cy="1058360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3080931" y="2054857"/>
                <a:ext cx="3037114" cy="776879"/>
                <a:chOff x="3080931" y="2125581"/>
                <a:chExt cx="3037114" cy="776879"/>
              </a:xfrm>
            </p:grpSpPr>
            <p:sp>
              <p:nvSpPr>
                <p:cNvPr id="56" name="Forme libre 55"/>
                <p:cNvSpPr/>
                <p:nvPr/>
              </p:nvSpPr>
              <p:spPr>
                <a:xfrm>
                  <a:off x="3080931" y="2125581"/>
                  <a:ext cx="3037114" cy="628456"/>
                </a:xfrm>
                <a:custGeom>
                  <a:avLst/>
                  <a:gdLst>
                    <a:gd name="connsiteX0" fmla="*/ 3037114 w 3037114"/>
                    <a:gd name="connsiteY0" fmla="*/ 1077686 h 1077686"/>
                    <a:gd name="connsiteX1" fmla="*/ 0 w 3037114"/>
                    <a:gd name="connsiteY1" fmla="*/ 1077686 h 1077686"/>
                    <a:gd name="connsiteX2" fmla="*/ 0 w 3037114"/>
                    <a:gd name="connsiteY2" fmla="*/ 0 h 1077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7114" h="1077686">
                      <a:moveTo>
                        <a:pt x="3037114" y="1077686"/>
                      </a:moveTo>
                      <a:lnTo>
                        <a:pt x="0" y="10776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fr-FR" sz="135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7" name="Connecteur droit 56"/>
                <p:cNvCxnSpPr/>
                <p:nvPr/>
              </p:nvCxnSpPr>
              <p:spPr>
                <a:xfrm>
                  <a:off x="3382205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>
                  <a:off x="4498311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cteur droit 58"/>
                <p:cNvCxnSpPr/>
                <p:nvPr/>
              </p:nvCxnSpPr>
              <p:spPr>
                <a:xfrm>
                  <a:off x="5679027" y="2754542"/>
                  <a:ext cx="0" cy="147918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5400656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243455" y="2774662"/>
                <a:ext cx="47705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8H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082699" y="2774662"/>
                <a:ext cx="57750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900"/>
                <a:r>
                  <a:rPr lang="fr-FR" sz="1050">
                    <a:solidFill>
                      <a:srgbClr val="848C7D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20H</a:t>
                </a:r>
              </a:p>
            </p:txBody>
          </p:sp>
        </p:grpSp>
      </p:grpSp>
      <p:cxnSp>
        <p:nvCxnSpPr>
          <p:cNvPr id="64" name="Connecteur droit 63"/>
          <p:cNvCxnSpPr/>
          <p:nvPr/>
        </p:nvCxnSpPr>
        <p:spPr>
          <a:xfrm>
            <a:off x="2020712" y="3282753"/>
            <a:ext cx="5074053" cy="0"/>
          </a:xfrm>
          <a:prstGeom prst="line">
            <a:avLst/>
          </a:prstGeom>
          <a:noFill/>
          <a:ln>
            <a:solidFill>
              <a:srgbClr val="BD9A1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2020712" y="4200298"/>
            <a:ext cx="5074053" cy="0"/>
          </a:xfrm>
          <a:prstGeom prst="line">
            <a:avLst/>
          </a:prstGeom>
          <a:noFill/>
          <a:ln>
            <a:solidFill>
              <a:srgbClr val="BD9A1D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3" name="ZoneTexte 62"/>
          <p:cNvSpPr txBox="1"/>
          <p:nvPr/>
        </p:nvSpPr>
        <p:spPr>
          <a:xfrm>
            <a:off x="661307" y="960343"/>
            <a:ext cx="8352065" cy="557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RAPPEL SUR LE PROFIL PK/PD DES INSULINES BASALES </a:t>
            </a:r>
          </a:p>
        </p:txBody>
      </p:sp>
      <p:pic>
        <p:nvPicPr>
          <p:cNvPr id="50" name="Image 49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01050" y="5450437"/>
            <a:ext cx="285750" cy="285750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1537824" y="5736187"/>
            <a:ext cx="585279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88" dirty="0"/>
              <a:t>Document strictement réservé à l’usage de Sanofi et de ses intervenants. Il ne doit en aucun cas être remis à un tiers.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750938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391774BD-F4D1-034B-9398-71F0E8FBBFA6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85105" y="42407"/>
            <a:ext cx="6674600" cy="1142647"/>
          </a:xfrm>
        </p:spPr>
        <p:txBody>
          <a:bodyPr>
            <a:noAutofit/>
          </a:bodyPr>
          <a:lstStyle/>
          <a:p>
            <a:r>
              <a:rPr dirty="0" lang="fr-FR">
                <a:cs charset="0" panose="020F0502020204030204" pitchFamily="34" typeface="Calibri"/>
              </a:rPr>
              <a:t>Comment débuter une insuline ?</a:t>
            </a:r>
          </a:p>
        </p:txBody>
      </p:sp>
      <p:sp>
        <p:nvSpPr>
          <p:cNvPr descr="Résultat de recherche d'images pour &quot;abasaglar&quot;" id="7" name="AutoShape 2"/>
          <p:cNvSpPr>
            <a:spLocks noChangeArrowheads="1" noChangeAspect="1"/>
          </p:cNvSpPr>
          <p:nvPr/>
        </p:nvSpPr>
        <p:spPr bwMode="auto">
          <a:xfrm>
            <a:off x="1729318" y="7938"/>
            <a:ext cx="203200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fr-FR" sz="1013"/>
          </a:p>
        </p:txBody>
      </p:sp>
      <p:sp>
        <p:nvSpPr>
          <p:cNvPr descr="Résultat de recherche d'images pour &quot;lantus solostar&quot;" id="8" name="AutoShape 5"/>
          <p:cNvSpPr>
            <a:spLocks noChangeArrowheads="1" noChangeAspect="1"/>
          </p:cNvSpPr>
          <p:nvPr/>
        </p:nvSpPr>
        <p:spPr bwMode="auto">
          <a:xfrm>
            <a:off x="1830918" y="160291"/>
            <a:ext cx="203200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fr-FR" sz="1013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sp>
        <p:nvSpPr>
          <p:cNvPr descr="Résultat de recherche d'images pour &quot;levemir flexpen&quot;" id="9" name="AutoShape 9"/>
          <p:cNvSpPr>
            <a:spLocks noChangeArrowheads="1" noChangeAspect="1"/>
          </p:cNvSpPr>
          <p:nvPr/>
        </p:nvSpPr>
        <p:spPr bwMode="auto">
          <a:xfrm>
            <a:off x="1932518" y="312644"/>
            <a:ext cx="203200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lang="fr-FR" sz="1013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71595" y="6350801"/>
            <a:ext cx="475573" cy="2308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fr-FR" sz="900">
                <a:latin charset="0" panose="020F0502020204030204" pitchFamily="34" typeface="Calibri"/>
                <a:cs charset="0" panose="020F0502020204030204" pitchFamily="34" typeface="Calibri"/>
              </a:rPr>
              <a:t>Sanofi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52263" y="6297150"/>
            <a:ext cx="790207" cy="2308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err="1" lang="fr-FR" sz="900">
                <a:latin charset="0" panose="020F0502020204030204" pitchFamily="34" typeface="Calibri"/>
                <a:cs charset="0" panose="020F0502020204030204" pitchFamily="34" typeface="Calibri"/>
              </a:rPr>
              <a:t>NovoNordisk</a:t>
            </a:r>
            <a:endParaRPr dirty="0" lang="fr-FR" sz="900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descr="Once-daily basal insulin Tresiba® U-200 FlexTouch® pen" id="12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5814" y="3683950"/>
            <a:ext cx="3574455" cy="4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87421" y="5537041"/>
            <a:ext cx="798112" cy="2308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fr-FR" sz="900">
                <a:latin charset="0" panose="020F0502020204030204" pitchFamily="34" typeface="Calibri"/>
                <a:cs charset="0" panose="020F0502020204030204" pitchFamily="34" typeface="Calibri"/>
              </a:rPr>
              <a:t>NovoNordisk</a:t>
            </a:r>
            <a:endParaRPr dirty="0" lang="fr-FR" sz="900">
              <a:latin charset="0" panose="020F0502020204030204" pitchFamily="34" typeface="Calibri"/>
              <a:cs charset="0" panose="020F0502020204030204" pitchFamily="34" typeface="Calibri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E7B630D7-4BBE-463E-81CC-D1683ED54663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b="-486" r="-27"/>
          <a:stretch/>
        </p:blipFill>
        <p:spPr bwMode="auto">
          <a:xfrm>
            <a:off x="4972435" y="1171470"/>
            <a:ext cx="2238265" cy="7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D553C5ED-12EA-41CD-A0D3-7F99CC11280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b="-296" r="-63"/>
          <a:stretch/>
        </p:blipFill>
        <p:spPr bwMode="auto">
          <a:xfrm>
            <a:off x="1830917" y="1171470"/>
            <a:ext cx="2741084" cy="7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9D69051E-4191-4564-A030-177D1318BE79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b="-572" r="-16"/>
          <a:stretch/>
        </p:blipFill>
        <p:spPr bwMode="auto">
          <a:xfrm>
            <a:off x="1822399" y="5696287"/>
            <a:ext cx="2599184" cy="7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12ED30DE-E4CF-405E-8974-5D5BE7A5C28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/>
          <a:stretch>
            <a:fillRect/>
          </a:stretch>
        </p:blipFill>
        <p:spPr bwMode="auto">
          <a:xfrm>
            <a:off x="4805624" y="5795399"/>
            <a:ext cx="2309468" cy="35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4536CBB0-6277-4C15-9D47-D5DFE21C617E}"/>
              </a:ext>
            </a:extLst>
          </p:cNvPr>
          <p:cNvSpPr txBox="1"/>
          <p:nvPr/>
        </p:nvSpPr>
        <p:spPr>
          <a:xfrm>
            <a:off x="3090463" y="1904825"/>
            <a:ext cx="475573" cy="2308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fr-FR" sz="900">
                <a:latin charset="0" panose="020F0502020204030204" pitchFamily="34" typeface="Calibri"/>
                <a:cs charset="0" panose="020F0502020204030204" pitchFamily="34" typeface="Calibri"/>
              </a:rPr>
              <a:t>Sanofi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EEF6E862-8E5D-4249-961E-F2DFED97ED7A}"/>
              </a:ext>
            </a:extLst>
          </p:cNvPr>
          <p:cNvSpPr txBox="1"/>
          <p:nvPr/>
        </p:nvSpPr>
        <p:spPr>
          <a:xfrm>
            <a:off x="5978661" y="1913532"/>
            <a:ext cx="364891" cy="2308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dirty="0" lang="fr-FR" sz="900">
                <a:latin charset="0" panose="020F0502020204030204" pitchFamily="34" typeface="Calibri"/>
                <a:cs charset="0" panose="020F0502020204030204" pitchFamily="34" typeface="Calibri"/>
              </a:rPr>
              <a:t>Lilly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85533" y="2449856"/>
            <a:ext cx="7782515" cy="313932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rtlCol="0" wrap="none">
            <a:spAutoFit/>
          </a:bodyPr>
          <a:lstStyle/>
          <a:p>
            <a:pPr>
              <a:buFontTx/>
              <a:buChar char="-"/>
            </a:pPr>
            <a:r>
              <a:rPr dirty="0" lang="fr-FR" sz="1800"/>
              <a:t> Choix d’un analogue lent de l’insuline plutôt que NPH</a:t>
            </a:r>
          </a:p>
          <a:p>
            <a:endParaRPr dirty="0" lang="fr-FR" sz="1800"/>
          </a:p>
          <a:p>
            <a:pPr>
              <a:buFontTx/>
              <a:buChar char="-"/>
            </a:pPr>
            <a:r>
              <a:rPr dirty="0" lang="fr-FR" sz="1800"/>
              <a:t> Education à l’injection, si fragile : recours à une IDE à domicile</a:t>
            </a:r>
          </a:p>
          <a:p>
            <a:pPr>
              <a:buFontTx/>
              <a:buChar char="-"/>
            </a:pPr>
            <a:r>
              <a:rPr dirty="0" lang="fr-FR" sz="1800"/>
              <a:t> Education à l’intérêt d’une ASG quotidienne et prescription d’un lecteur</a:t>
            </a:r>
          </a:p>
          <a:p>
            <a:endParaRPr dirty="0" lang="fr-FR" sz="1800"/>
          </a:p>
          <a:p>
            <a:pPr>
              <a:buFontTx/>
              <a:buChar char="-"/>
            </a:pPr>
            <a:r>
              <a:rPr dirty="0" lang="fr-FR" sz="1800"/>
              <a:t> Définition d’objectifs glycémiques avec le patient</a:t>
            </a:r>
          </a:p>
          <a:p>
            <a:pPr>
              <a:buFontTx/>
              <a:buChar char="-"/>
            </a:pPr>
            <a:r>
              <a:rPr dirty="0" lang="fr-FR"/>
              <a:t> </a:t>
            </a:r>
            <a:r>
              <a:rPr dirty="0" lang="fr-FR" sz="1800"/>
              <a:t>Dose initiale de 10 UI (ne pas dépasser 0,2 UI/ kg voire 0,15 UI/kg/jour)</a:t>
            </a:r>
          </a:p>
          <a:p>
            <a:pPr>
              <a:buFontTx/>
              <a:buChar char="-"/>
            </a:pPr>
            <a:r>
              <a:rPr dirty="0" lang="fr-FR" sz="1800"/>
              <a:t> Education à la </a:t>
            </a:r>
            <a:r>
              <a:rPr dirty="0" err="1" lang="fr-FR" sz="1800"/>
              <a:t>titration</a:t>
            </a:r>
            <a:r>
              <a:rPr dirty="0" lang="fr-FR" sz="1800"/>
              <a:t> de la dose d’insuline en fonction de la glycémie du réveil</a:t>
            </a:r>
          </a:p>
          <a:p>
            <a:endParaRPr dirty="0" lang="fr-FR" sz="1800"/>
          </a:p>
          <a:p>
            <a:pPr>
              <a:buFontTx/>
              <a:buChar char="-"/>
            </a:pPr>
            <a:r>
              <a:rPr dirty="0" lang="fr-FR" sz="1800"/>
              <a:t> Réévaluation des antidiabétiques oraux +++</a:t>
            </a:r>
          </a:p>
          <a:p>
            <a:pPr>
              <a:buFontTx/>
              <a:buChar char="-"/>
            </a:pPr>
            <a:r>
              <a:rPr dirty="0" lang="fr-FR"/>
              <a:t> Avis spécialisé</a:t>
            </a:r>
            <a:endParaRPr dirty="0" lang="fr-FR" sz="18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8" y="2245283"/>
            <a:ext cx="5555377" cy="492385"/>
          </a:xfrm>
        </p:spPr>
        <p:txBody>
          <a:bodyPr>
            <a:noAutofit/>
          </a:bodyPr>
          <a:lstStyle/>
          <a:p>
            <a:pPr marL="0" indent="0" algn="ctr">
              <a:lnSpc>
                <a:spcPts val="1950"/>
              </a:lnSpc>
              <a:buNone/>
            </a:pP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Les glycémies à jeun moyennes sont corrélées</a:t>
            </a:r>
            <a:b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au taux d’HbA</a:t>
            </a:r>
            <a:r>
              <a:rPr lang="fr-FR" sz="1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1c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29308" y="461214"/>
            <a:ext cx="6669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latin typeface="+mj-lt"/>
                <a:ea typeface="+mj-ea"/>
                <a:cs typeface="Calibri" panose="020F0502020204030204" pitchFamily="34" charset="0"/>
              </a:rPr>
              <a:t>CORRESPONDANCE ENTRE GLYCÉMIE À JEUN ET HbA1C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2465767" y="3139595"/>
            <a:ext cx="1592219" cy="1728192"/>
            <a:chOff x="899592" y="2492896"/>
            <a:chExt cx="2122959" cy="2304256"/>
          </a:xfrm>
        </p:grpSpPr>
        <p:sp>
          <p:nvSpPr>
            <p:cNvPr id="25" name="Rectangle 24"/>
            <p:cNvSpPr/>
            <p:nvPr/>
          </p:nvSpPr>
          <p:spPr>
            <a:xfrm>
              <a:off x="899592" y="2492896"/>
              <a:ext cx="2122959" cy="5940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8"/>
              <a:r>
                <a:rPr lang="fr-FR" sz="1200" dirty="0">
                  <a:solidFill>
                    <a:srgbClr val="074A5C"/>
                  </a:solidFill>
                  <a:latin typeface="Arial"/>
                  <a:cs typeface="Arial"/>
                </a:rPr>
                <a:t>Glycémie à jeun* moyenne (g/L)</a:t>
              </a:r>
              <a:endParaRPr lang="fr-FR" sz="1200" dirty="0">
                <a:solidFill>
                  <a:srgbClr val="074A5C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9592" y="3068960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592" y="3501008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1,20 - 1,30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9592" y="3933056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1,60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99592" y="4365104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1,80</a:t>
              </a:r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4842031" y="3139595"/>
            <a:ext cx="1592219" cy="1728192"/>
            <a:chOff x="4067944" y="2492896"/>
            <a:chExt cx="2122959" cy="2304256"/>
          </a:xfrm>
        </p:grpSpPr>
        <p:sp>
          <p:nvSpPr>
            <p:cNvPr id="30" name="Rectangle 29"/>
            <p:cNvSpPr/>
            <p:nvPr/>
          </p:nvSpPr>
          <p:spPr>
            <a:xfrm>
              <a:off x="4067944" y="2492896"/>
              <a:ext cx="2122959" cy="5940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8"/>
              <a:r>
                <a:rPr lang="fr-FR" sz="1200" dirty="0">
                  <a:solidFill>
                    <a:srgbClr val="074A5C"/>
                  </a:solidFill>
                  <a:latin typeface="Arial"/>
                  <a:cs typeface="Arial"/>
                </a:rPr>
                <a:t>Objectif d’HbA1c</a:t>
              </a:r>
              <a:endParaRPr lang="fr-FR" sz="1200" dirty="0">
                <a:solidFill>
                  <a:srgbClr val="074A5C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67944" y="3068960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6%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67944" y="3501008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67944" y="3933056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67944" y="4365104"/>
              <a:ext cx="21229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74A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9%</a:t>
              </a:r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4193958" y="3733661"/>
            <a:ext cx="54006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193958" y="4057697"/>
            <a:ext cx="54006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193958" y="4381733"/>
            <a:ext cx="54006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193958" y="4705769"/>
            <a:ext cx="54006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94825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idx="1"/>
          </p:nvPr>
        </p:nvSpPr>
        <p:spPr>
          <a:xfrm>
            <a:off x="845714" y="1797119"/>
            <a:ext cx="7491461" cy="1905155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Etape essentielle de la mise à l’insuline +++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L’expliquer au patient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Le noter sur l’ordonnance pour le pharmacien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Le noter sur l’ordonnance pour l’IDE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Informer le patient que la dose d’insuline nécessaire dépasse souvent 40 UI</a:t>
            </a:r>
          </a:p>
        </p:txBody>
      </p:sp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1679434" y="538127"/>
            <a:ext cx="4371975" cy="5295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dirty="0">
                <a:cs typeface="Calibri" panose="020F0502020204030204" pitchFamily="34" charset="0"/>
              </a:rPr>
              <a:t>La titration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631770" y="4128700"/>
            <a:ext cx="69186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ct val="50000"/>
              </a:spcBef>
              <a:buClr>
                <a:srgbClr val="BD9A1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L’absence de titration est la principale cause d’échec du traitement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631770" y="4878042"/>
            <a:ext cx="722045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ct val="50000"/>
              </a:spcBef>
              <a:buClr>
                <a:srgbClr val="BD9A1D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La basale est optimisée quand la glycémie à jeun est à l’objectif fixé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84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p="http://schemas.openxmlformats.org/presentationml/2006/main" xmlns:mc="http://schemas.openxmlformats.org/markup-compatibility/2006" xmlns:a="http://schemas.openxmlformats.org/drawingml/2006/main" xmlns:mv="urn:schemas-microsoft-com:mac:vml" xmlns:r="http://schemas.openxmlformats.org/officeDocument/2006/relationships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u stylo Xultophy®" id="2" name="Picture 2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D6B0FD6A-A3F5-402F-97F3-ABFCD8DAD2F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0"/>
              </a:ext>
            </a:extLst>
          </a:blip>
          <a:srcRect b="472"/>
          <a:stretch/>
        </p:blipFill>
        <p:spPr bwMode="auto">
          <a:xfrm>
            <a:off x="1113692" y="1989546"/>
            <a:ext cx="4712677" cy="11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12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368CC5EB-1400-43C7-8C0F-26BC55AC6ED3}"/>
              </a:ext>
            </a:extLst>
          </p:cNvPr>
          <p:cNvSpPr txBox="1"/>
          <p:nvPr/>
        </p:nvSpPr>
        <p:spPr>
          <a:xfrm>
            <a:off x="1475512" y="3492686"/>
            <a:ext cx="5769350" cy="213904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fr-FR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XULTOPHY: </a:t>
            </a:r>
            <a:r>
              <a:rPr dirty="0" err="1" lang="fr-FR" sz="1900">
                <a:latin charset="0" panose="020B0604020202020204" pitchFamily="34" typeface="Arial"/>
                <a:cs charset="0" panose="020B0604020202020204" pitchFamily="34" typeface="Arial"/>
              </a:rPr>
              <a:t>Degludec</a:t>
            </a:r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100UI/ml + </a:t>
            </a:r>
            <a:r>
              <a:rPr dirty="0" err="1" lang="fr-FR" sz="1900">
                <a:latin charset="0" panose="020B0604020202020204" pitchFamily="34" typeface="Arial"/>
                <a:cs charset="0" panose="020B0604020202020204" pitchFamily="34" typeface="Arial"/>
              </a:rPr>
              <a:t>liraglutide</a:t>
            </a:r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3,6 mg/ml</a:t>
            </a:r>
          </a:p>
          <a:p>
            <a:endParaRPr dirty="0" lang="fr-FR" sz="19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A titrer comme une insuline basale</a:t>
            </a:r>
          </a:p>
          <a:p>
            <a:endParaRPr dirty="0" lang="fr-FR" sz="1900"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Dose maximale quotidienne : </a:t>
            </a:r>
            <a:r>
              <a:rPr dirty="0" err="1" lang="fr-FR" sz="1900">
                <a:latin charset="0" panose="020B0604020202020204" pitchFamily="34" typeface="Arial"/>
                <a:cs charset="0" panose="020B0604020202020204" pitchFamily="34" typeface="Arial"/>
              </a:rPr>
              <a:t>xultophy</a:t>
            </a:r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50</a:t>
            </a:r>
            <a:r>
              <a:rPr dirty="0" lang="fr-FR" smtClean="0" sz="1900">
                <a:latin charset="0" panose="020B0604020202020204" pitchFamily="34" typeface="Arial"/>
                <a:cs charset="0" panose="020B0604020202020204" pitchFamily="34" typeface="Arial"/>
              </a:rPr>
              <a:t> doses</a:t>
            </a:r>
          </a:p>
          <a:p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     soit 50 UI de </a:t>
            </a:r>
            <a:r>
              <a:rPr dirty="0" err="1" lang="fr-FR" sz="1900">
                <a:latin charset="0" panose="020B0604020202020204" pitchFamily="34" typeface="Arial"/>
                <a:cs charset="0" panose="020B0604020202020204" pitchFamily="34" typeface="Arial"/>
              </a:rPr>
              <a:t>degludec</a:t>
            </a:r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+ 1,8 mg de </a:t>
            </a:r>
            <a:r>
              <a:rPr dirty="0" err="1" lang="fr-FR" sz="1900">
                <a:latin charset="0" panose="020B0604020202020204" pitchFamily="34" typeface="Arial"/>
                <a:cs charset="0" panose="020B0604020202020204" pitchFamily="34" typeface="Arial"/>
              </a:rPr>
              <a:t>liraglutide</a:t>
            </a:r>
            <a:r>
              <a:rPr dirty="0" lang="fr-FR" sz="1900"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id="{6233320E-6779-43D3-A1AE-51264F6EB18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fr-FR"/>
              <a:t>Association fixe insuline – analogue du GLP1</a:t>
            </a:r>
          </a:p>
        </p:txBody>
      </p:sp>
    </p:spTree>
    <p:extLst>
      <p:ext uri="{BB962C8B-B14F-4D97-AF65-F5344CB8AC3E}">
        <p14:creationId xmlns:p14="http://schemas.microsoft.com/office/powerpoint/2010/main" xmlns="" xmlns:a="http://schemas.openxmlformats.org/drawingml/2006/main" xmlns:mc="http://schemas.openxmlformats.org/markup-compatibility/2006" xmlns:mv="urn:schemas-microsoft-com:mac:vml" xmlns:p="http://schemas.openxmlformats.org/presentationml/2006/main" xmlns:r="http://schemas.openxmlformats.org/officeDocument/2006/relationships" val="25863238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3273" y="2219124"/>
            <a:ext cx="3320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En conclusion</a:t>
            </a:r>
            <a:endParaRPr lang="fr-FR" sz="4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2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est son objectif d’HbA1c 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05415" y="3515270"/>
            <a:ext cx="1439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&lt; 6 %</a:t>
            </a:r>
          </a:p>
          <a:p>
            <a:r>
              <a:rPr lang="fr-FR" sz="2400" dirty="0">
                <a:solidFill>
                  <a:srgbClr val="008000"/>
                </a:solidFill>
              </a:rPr>
              <a:t>2- &lt; 6,5 %</a:t>
            </a:r>
          </a:p>
          <a:p>
            <a:r>
              <a:rPr lang="fr-FR" sz="2400" dirty="0">
                <a:solidFill>
                  <a:srgbClr val="008000"/>
                </a:solidFill>
              </a:rPr>
              <a:t>3- &lt; 7 %</a:t>
            </a:r>
          </a:p>
          <a:p>
            <a:r>
              <a:rPr lang="fr-FR" sz="2400" dirty="0"/>
              <a:t>4- &lt; 8%</a:t>
            </a:r>
          </a:p>
          <a:p>
            <a:r>
              <a:rPr lang="fr-FR" sz="2400" dirty="0"/>
              <a:t>5- &lt; 9 %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67553" y="391178"/>
            <a:ext cx="8229600" cy="150933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90"/>
                </a:solidFill>
              </a:rPr>
              <a:t>Nouvelle prise de position de la SFD</a:t>
            </a:r>
            <a:r>
              <a:rPr lang="fr-FR" dirty="0"/>
              <a:t/>
            </a:r>
            <a:br>
              <a:rPr lang="fr-FR" dirty="0"/>
            </a:br>
            <a:r>
              <a:rPr lang="fr-F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qui change peu</a:t>
            </a:r>
            <a:r>
              <a:rPr lang="fr-FR" sz="3200" dirty="0">
                <a:solidFill>
                  <a:srgbClr val="000090"/>
                </a:solidFill>
              </a:rPr>
              <a:t/>
            </a:r>
            <a:br>
              <a:rPr lang="fr-FR" sz="3200" dirty="0">
                <a:solidFill>
                  <a:srgbClr val="000090"/>
                </a:solidFill>
              </a:rPr>
            </a:br>
            <a:endParaRPr lang="fr-FR" sz="3200" dirty="0">
              <a:solidFill>
                <a:srgbClr val="00009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2192855"/>
            <a:ext cx="8229600" cy="4525963"/>
          </a:xfrm>
        </p:spPr>
        <p:txBody>
          <a:bodyPr/>
          <a:lstStyle/>
          <a:p>
            <a:r>
              <a:rPr lang="fr-FR" sz="2800" dirty="0"/>
              <a:t>Une Cible d’HBA1c personnalisée mais apparition d’un intervalle cible d’HbA1c</a:t>
            </a:r>
          </a:p>
          <a:p>
            <a:endParaRPr lang="fr-FR" sz="2800" dirty="0"/>
          </a:p>
          <a:p>
            <a:r>
              <a:rPr lang="fr-FR" sz="2800" dirty="0"/>
              <a:t>La METFORMINE reste le traitement de 1</a:t>
            </a:r>
            <a:r>
              <a:rPr lang="fr-FR" sz="2800" baseline="30000" dirty="0"/>
              <a:t>ère</a:t>
            </a:r>
            <a:r>
              <a:rPr lang="fr-FR" sz="2800" dirty="0"/>
              <a:t> intention</a:t>
            </a:r>
          </a:p>
          <a:p>
            <a:endParaRPr lang="fr-FR" sz="2800" dirty="0"/>
          </a:p>
          <a:p>
            <a:r>
              <a:rPr lang="fr-FR" sz="2800" dirty="0"/>
              <a:t>La place des sulfamides toujours plus retardée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55550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90"/>
                </a:solidFill>
              </a:rPr>
              <a:t>Nouvelle prise de position de la SFD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 le traitement hypoglycémiant devient le traitement du patient et non de son diabète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972726"/>
            <a:ext cx="8229600" cy="4525963"/>
          </a:xfrm>
        </p:spPr>
        <p:txBody>
          <a:bodyPr/>
          <a:lstStyle/>
          <a:p>
            <a:r>
              <a:rPr lang="fr-FR" sz="2800" dirty="0"/>
              <a:t>Le renfort thérapeutique peut se faire indépendamment de l’équilibre du diabète selon le profil du patient : </a:t>
            </a:r>
          </a:p>
          <a:p>
            <a:pPr lvl="1"/>
            <a:r>
              <a:rPr lang="fr-FR" dirty="0"/>
              <a:t>MCV avérée dont AVC : Agoniste GLP-1</a:t>
            </a:r>
          </a:p>
          <a:p>
            <a:pPr lvl="1"/>
            <a:r>
              <a:rPr lang="fr-FR" dirty="0"/>
              <a:t>Maladie rénale ou IC ou MCV avérée : </a:t>
            </a:r>
            <a:r>
              <a:rPr lang="fr-FR" dirty="0" err="1"/>
              <a:t>Inh</a:t>
            </a:r>
            <a:r>
              <a:rPr lang="fr-FR" dirty="0"/>
              <a:t> SGLT-2</a:t>
            </a:r>
          </a:p>
          <a:p>
            <a:pPr lvl="1"/>
            <a:endParaRPr lang="fr-FR" dirty="0"/>
          </a:p>
          <a:p>
            <a:r>
              <a:rPr lang="fr-FR" sz="2800" dirty="0"/>
              <a:t>Possibilité d’associer Inh-SGLT2 aux </a:t>
            </a:r>
            <a:r>
              <a:rPr lang="fr-FR" sz="2800" dirty="0" err="1"/>
              <a:t>inh-DPPIV</a:t>
            </a:r>
            <a:r>
              <a:rPr lang="fr-FR" sz="2800" dirty="0"/>
              <a:t> ou aux agonistes GLP1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6263" y="6011313"/>
            <a:ext cx="8940800" cy="64346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Attention au remboursement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90"/>
                </a:solidFill>
              </a:rPr>
              <a:t>Place des traitements injectables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L’agoniste du GLP-1 est le 1</a:t>
            </a:r>
            <a:r>
              <a:rPr lang="fr-FR" baseline="30000" dirty="0"/>
              <a:t>er</a:t>
            </a:r>
            <a:r>
              <a:rPr lang="fr-FR" dirty="0"/>
              <a:t> traitement injectable sauf signe d’</a:t>
            </a:r>
            <a:r>
              <a:rPr lang="fr-FR" dirty="0" err="1"/>
              <a:t>insulinopénie</a:t>
            </a:r>
            <a:endParaRPr lang="fr-FR" dirty="0"/>
          </a:p>
          <a:p>
            <a:endParaRPr lang="fr-FR" dirty="0"/>
          </a:p>
          <a:p>
            <a:r>
              <a:rPr lang="fr-FR" dirty="0"/>
              <a:t>Est conseillé en ajout de l’insuline + </a:t>
            </a:r>
            <a:r>
              <a:rPr lang="fr-FR" dirty="0" err="1"/>
              <a:t>Metformine</a:t>
            </a:r>
            <a:r>
              <a:rPr lang="fr-FR" dirty="0"/>
              <a:t> en </a:t>
            </a:r>
            <a:r>
              <a:rPr lang="fr-FR" dirty="0" err="1"/>
              <a:t>tri-thérapie</a:t>
            </a:r>
            <a:r>
              <a:rPr lang="fr-FR" dirty="0"/>
              <a:t> avant… tout le reste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fr-FR" dirty="0">
                <a:solidFill>
                  <a:srgbClr val="000090"/>
                </a:solidFill>
              </a:rPr>
              <a:t>Une prise de position tous les deux ans ?</a:t>
            </a:r>
          </a:p>
        </p:txBody>
      </p:sp>
      <p:pic>
        <p:nvPicPr>
          <p:cNvPr id="6" name="Image 5" descr="Capture d’écran 2021-12-13 à 17.18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3136900" cy="1752600"/>
          </a:xfrm>
          <a:prstGeom prst="rect">
            <a:avLst/>
          </a:prstGeom>
        </p:spPr>
      </p:pic>
      <p:pic>
        <p:nvPicPr>
          <p:cNvPr id="7" name="Image 6" descr="Capture d’écran 2021-12-13 à 17.17.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3886200"/>
            <a:ext cx="2070100" cy="1689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71600" y="5860534"/>
            <a:ext cx="162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HAS 2006-2013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72150" y="586053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SFD tous les deux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0B70DD-4A70-4044-8D04-A7699D8E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0090"/>
                </a:solidFill>
              </a:rPr>
              <a:t>Coûts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ABA317-9BE1-4586-9BF8-C1F45A01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37" y="2056505"/>
            <a:ext cx="8638442" cy="43513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Biguanides : Metformine 1000 2/j			30 jours = 4,12 €</a:t>
            </a:r>
          </a:p>
          <a:p>
            <a:r>
              <a:rPr lang="fr-FR" dirty="0"/>
              <a:t>Glinides : </a:t>
            </a:r>
            <a:r>
              <a:rPr lang="fr-FR" dirty="0" err="1"/>
              <a:t>Repaglinide</a:t>
            </a:r>
            <a:r>
              <a:rPr lang="fr-FR" dirty="0"/>
              <a:t> 2 mg x3/j			30 jours = 6,25 €</a:t>
            </a:r>
          </a:p>
          <a:p>
            <a:r>
              <a:rPr lang="fr-FR" dirty="0"/>
              <a:t>Sulfamides : Glibenclamide 5 mg x3/j		30 jours = 5,8 €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IDPP4 : Sitagliptine 100 mg 1/j				30 jours = </a:t>
            </a:r>
            <a:r>
              <a:rPr lang="fr-FR" dirty="0">
                <a:solidFill>
                  <a:srgbClr val="FF0000"/>
                </a:solidFill>
              </a:rPr>
              <a:t>24 €</a:t>
            </a:r>
          </a:p>
          <a:p>
            <a:r>
              <a:rPr lang="fr-FR" dirty="0"/>
              <a:t>An GLP1 : </a:t>
            </a:r>
            <a:r>
              <a:rPr lang="fr-FR" dirty="0" err="1"/>
              <a:t>Trulicity</a:t>
            </a:r>
            <a:r>
              <a:rPr lang="fr-FR" dirty="0"/>
              <a:t> 1,5 /</a:t>
            </a:r>
            <a:r>
              <a:rPr lang="fr-FR" dirty="0" err="1"/>
              <a:t>sem</a:t>
            </a:r>
            <a:r>
              <a:rPr lang="fr-FR" dirty="0"/>
              <a:t>				30 jours = </a:t>
            </a:r>
            <a:r>
              <a:rPr lang="fr-FR" b="1" dirty="0">
                <a:solidFill>
                  <a:srgbClr val="FF0000"/>
                </a:solidFill>
              </a:rPr>
              <a:t>79,3 € </a:t>
            </a:r>
          </a:p>
          <a:p>
            <a:r>
              <a:rPr lang="fr-FR" dirty="0" err="1"/>
              <a:t>Inh</a:t>
            </a:r>
            <a:r>
              <a:rPr lang="fr-FR" dirty="0"/>
              <a:t> SGLT2 : </a:t>
            </a:r>
            <a:r>
              <a:rPr lang="fr-FR" dirty="0" err="1"/>
              <a:t>Forxiga</a:t>
            </a:r>
            <a:r>
              <a:rPr lang="fr-FR" dirty="0"/>
              <a:t> 10 mg 1/j  </a:t>
            </a:r>
            <a:r>
              <a:rPr lang="fr-FR" dirty="0">
                <a:sym typeface="Wingdings" panose="05000000000000000000" pitchFamily="2" charset="2"/>
              </a:rPr>
              <a:t> 			30 jours =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38,21 €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err="1">
                <a:sym typeface="Wingdings" panose="05000000000000000000" pitchFamily="2" charset="2"/>
              </a:rPr>
              <a:t>Xigduo</a:t>
            </a:r>
            <a:r>
              <a:rPr lang="fr-FR" dirty="0">
                <a:sym typeface="Wingdings" panose="05000000000000000000" pitchFamily="2" charset="2"/>
              </a:rPr>
              <a:t> = Metformine + </a:t>
            </a:r>
            <a:r>
              <a:rPr lang="fr-FR" dirty="0" err="1">
                <a:sym typeface="Wingdings" panose="05000000000000000000" pitchFamily="2" charset="2"/>
              </a:rPr>
              <a:t>Forxiga</a:t>
            </a:r>
            <a:r>
              <a:rPr lang="fr-FR" dirty="0">
                <a:sym typeface="Wingdings" panose="05000000000000000000" pitchFamily="2" charset="2"/>
              </a:rPr>
              <a:t>			30 jours =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38,21	€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429812-large_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6" y="0"/>
            <a:ext cx="2001350" cy="20013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6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1-12-13 à 17.11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467"/>
            <a:ext cx="9144000" cy="42767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014133" y="5571067"/>
            <a:ext cx="3283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008000"/>
                </a:solidFill>
              </a:rPr>
              <a:t>Merci de votre attention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57867" y="5012267"/>
            <a:ext cx="283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SFD – Prise de position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apture d’écran 2021-12-11 à 23.05.4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658" r="-18658"/>
          <a:stretch>
            <a:fillRect/>
          </a:stretch>
        </p:blipFill>
        <p:spPr>
          <a:xfrm>
            <a:off x="-1271922" y="619881"/>
            <a:ext cx="11387382" cy="6262622"/>
          </a:xfrm>
        </p:spPr>
      </p:pic>
      <p:sp>
        <p:nvSpPr>
          <p:cNvPr id="7" name="Titr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FB5250-3238-4753-A093-51683A5B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971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2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modification thérapeutique proposez vous?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Ajout d’un sulfamide hypoglycémiant</a:t>
            </a:r>
          </a:p>
          <a:p>
            <a:r>
              <a:rPr lang="fr-FR" sz="2400" dirty="0"/>
              <a:t>2- Ajout d’un inhibiteur de SGLT-2 </a:t>
            </a:r>
          </a:p>
          <a:p>
            <a:r>
              <a:rPr lang="fr-FR" sz="2400" dirty="0"/>
              <a:t>3- Ajout d’un inhibiteur de la DPP-IV</a:t>
            </a:r>
          </a:p>
          <a:p>
            <a:r>
              <a:rPr lang="fr-FR" sz="2400" dirty="0"/>
              <a:t>4- Ajout d’un analogue du GLP- 1</a:t>
            </a:r>
          </a:p>
          <a:p>
            <a:r>
              <a:rPr lang="fr-FR" sz="2400" dirty="0"/>
              <a:t>5- Ajout d’une insuline basale</a:t>
            </a:r>
          </a:p>
          <a:p>
            <a:r>
              <a:rPr lang="fr-FR" sz="2400" dirty="0"/>
              <a:t>6- Arrêt de la METFORMINE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clinique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FE91F2-FC11-4EE3-927C-A8E8B52B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212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modification thérapeutique proposez vous?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3515270"/>
            <a:ext cx="8229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1- </a:t>
            </a:r>
            <a:r>
              <a:rPr lang="fr-FR" sz="2400" dirty="0">
                <a:solidFill>
                  <a:srgbClr val="FF6600"/>
                </a:solidFill>
              </a:rPr>
              <a:t>Ajout d’un sulfamide hypoglycémiant</a:t>
            </a:r>
          </a:p>
          <a:p>
            <a:r>
              <a:rPr lang="fr-FR" sz="2400" dirty="0"/>
              <a:t>2- </a:t>
            </a:r>
            <a:r>
              <a:rPr lang="fr-FR" sz="2400" dirty="0">
                <a:solidFill>
                  <a:srgbClr val="008000"/>
                </a:solidFill>
              </a:rPr>
              <a:t>Ajout d’un inhibiteur de SGLT-2 </a:t>
            </a:r>
          </a:p>
          <a:p>
            <a:r>
              <a:rPr lang="fr-FR" sz="2400" dirty="0"/>
              <a:t>3- </a:t>
            </a:r>
            <a:r>
              <a:rPr lang="fr-FR" sz="2400" dirty="0">
                <a:solidFill>
                  <a:srgbClr val="008000"/>
                </a:solidFill>
              </a:rPr>
              <a:t>Ajout d’un inhibiteur de la DPP-IV</a:t>
            </a:r>
          </a:p>
          <a:p>
            <a:r>
              <a:rPr lang="fr-FR" sz="2400" dirty="0"/>
              <a:t>4- </a:t>
            </a:r>
            <a:r>
              <a:rPr lang="fr-FR" sz="2400" dirty="0">
                <a:solidFill>
                  <a:srgbClr val="008000"/>
                </a:solidFill>
              </a:rPr>
              <a:t>Ajout d’un analogue du GLP- 1 ++</a:t>
            </a:r>
          </a:p>
          <a:p>
            <a:r>
              <a:rPr lang="fr-FR" sz="2400" dirty="0"/>
              <a:t>5- </a:t>
            </a:r>
            <a:r>
              <a:rPr lang="fr-FR" sz="2400" dirty="0">
                <a:solidFill>
                  <a:srgbClr val="FF6600"/>
                </a:solidFill>
              </a:rPr>
              <a:t>Ajout d’une insuline basale</a:t>
            </a:r>
          </a:p>
          <a:p>
            <a:r>
              <a:rPr lang="fr-FR" sz="2400" dirty="0"/>
              <a:t>6- </a:t>
            </a:r>
            <a:r>
              <a:rPr lang="fr-FR" sz="2400" dirty="0">
                <a:solidFill>
                  <a:srgbClr val="FF0000"/>
                </a:solidFill>
              </a:rPr>
              <a:t>Arrêt de la METFORMINE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ACF13E-5B6D-42C5-862A-65AEC6172180}"/>
              </a:ext>
            </a:extLst>
          </p:cNvPr>
          <p:cNvCxnSpPr>
            <a:cxnSpLocks/>
          </p:cNvCxnSpPr>
          <p:nvPr/>
        </p:nvCxnSpPr>
        <p:spPr>
          <a:xfrm>
            <a:off x="5961528" y="6662229"/>
            <a:ext cx="5109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5EC2846-98A7-4DF3-BB07-67A8AFF27DDD}"/>
              </a:ext>
            </a:extLst>
          </p:cNvPr>
          <p:cNvCxnSpPr>
            <a:cxnSpLocks/>
          </p:cNvCxnSpPr>
          <p:nvPr/>
        </p:nvCxnSpPr>
        <p:spPr>
          <a:xfrm>
            <a:off x="5979456" y="6183335"/>
            <a:ext cx="51098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1045A7B-8C54-4E8B-9A51-17868335057B}"/>
              </a:ext>
            </a:extLst>
          </p:cNvPr>
          <p:cNvSpPr txBox="1"/>
          <p:nvPr/>
        </p:nvSpPr>
        <p:spPr>
          <a:xfrm>
            <a:off x="6606990" y="6056377"/>
            <a:ext cx="21246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</a:rPr>
              <a:t>A privilégier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81B52E-111D-4882-BBDB-C873197DE387}"/>
              </a:ext>
            </a:extLst>
          </p:cNvPr>
          <p:cNvCxnSpPr>
            <a:cxnSpLocks/>
          </p:cNvCxnSpPr>
          <p:nvPr/>
        </p:nvCxnSpPr>
        <p:spPr>
          <a:xfrm>
            <a:off x="5961528" y="6431599"/>
            <a:ext cx="51098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4BEDED-12E0-4136-A6B6-F5FE312FE5D7}"/>
              </a:ext>
            </a:extLst>
          </p:cNvPr>
          <p:cNvSpPr txBox="1"/>
          <p:nvPr/>
        </p:nvSpPr>
        <p:spPr>
          <a:xfrm>
            <a:off x="6606990" y="630464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C000"/>
                </a:solidFill>
              </a:rPr>
              <a:t>A discuter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3E58E2E-1A58-4425-B223-1026184A550B}"/>
              </a:ext>
            </a:extLst>
          </p:cNvPr>
          <p:cNvSpPr txBox="1"/>
          <p:nvPr/>
        </p:nvSpPr>
        <p:spPr>
          <a:xfrm>
            <a:off x="6606990" y="6535271"/>
            <a:ext cx="2232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</a:rPr>
              <a:t>A éviter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714"/>
            <a:ext cx="8229600" cy="759058"/>
          </a:xfrm>
        </p:spPr>
        <p:txBody>
          <a:bodyPr>
            <a:normAutofit/>
          </a:bodyPr>
          <a:lstStyle/>
          <a:p>
            <a:r>
              <a:rPr lang="fr-FR" sz="3600" dirty="0"/>
              <a:t>Extrait de la prise de position SFD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1-12-11 à 23.06.57.png"/>
          <p:cNvPicPr>
            <a:picLocks noChangeAspect="1"/>
          </p:cNvPicPr>
          <p:nvPr/>
        </p:nvPicPr>
        <p:blipFill>
          <a:blip r:embed="rId2"/>
          <a:srcRect l="-10810" r="-10810"/>
          <a:stretch>
            <a:fillRect/>
          </a:stretch>
        </p:blipFill>
        <p:spPr>
          <a:xfrm>
            <a:off x="-873507" y="847971"/>
            <a:ext cx="10897101" cy="59929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3815" y="552129"/>
            <a:ext cx="3003437" cy="48952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3235</Words>
  <Application>Microsoft Macintosh PowerPoint</Application>
  <PresentationFormat>Présentation à l'écran (4:3)</PresentationFormat>
  <Paragraphs>501</Paragraphs>
  <Slides>55</Slides>
  <Notes>5</Notes>
  <HiddenSlides>6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Diabète de type 2 : encore du nouveau ! Dr Menon – Dr Teynie</vt:lpstr>
      <vt:lpstr>Diabète de type 2 Up to date</vt:lpstr>
      <vt:lpstr>Cas clinique</vt:lpstr>
      <vt:lpstr>Cas clinique</vt:lpstr>
      <vt:lpstr>Cas clinique</vt:lpstr>
      <vt:lpstr>Extrait de la prise de position SFD 2021</vt:lpstr>
      <vt:lpstr>Cas clinique</vt:lpstr>
      <vt:lpstr>Cas clinique</vt:lpstr>
      <vt:lpstr>Extrait de la prise de position SFD 2021</vt:lpstr>
      <vt:lpstr>Analogues du GLP-1 : effets physiologiques</vt:lpstr>
      <vt:lpstr>Diapositive 11</vt:lpstr>
      <vt:lpstr>Diapositive 12</vt:lpstr>
      <vt:lpstr>AWARD 11</vt:lpstr>
      <vt:lpstr>Diapositive 14</vt:lpstr>
      <vt:lpstr>Cas clinique</vt:lpstr>
      <vt:lpstr>Cas clinique</vt:lpstr>
      <vt:lpstr>Extrait de la prise de position SFD 2021</vt:lpstr>
      <vt:lpstr>Diapositive 18</vt:lpstr>
      <vt:lpstr>Diapositive 19</vt:lpstr>
      <vt:lpstr>GLIFOZINES – Inhibiteur des SGLT2 : mode d’action</vt:lpstr>
      <vt:lpstr>Principaux effets physiologiques des inhibiteurs du SGLT-2</vt:lpstr>
      <vt:lpstr>Diapositive 22</vt:lpstr>
      <vt:lpstr>Diapositive 23</vt:lpstr>
      <vt:lpstr>Diapositive 24</vt:lpstr>
      <vt:lpstr>Diapositive 25</vt:lpstr>
      <vt:lpstr>Diapositive 26</vt:lpstr>
      <vt:lpstr>Extrait de la prise de position SFD 2021</vt:lpstr>
      <vt:lpstr>Diapositive 28</vt:lpstr>
      <vt:lpstr>Diapositive 29</vt:lpstr>
      <vt:lpstr>Cas clinique</vt:lpstr>
      <vt:lpstr>Cas clinique</vt:lpstr>
      <vt:lpstr>Extrait de la prise de position SFD 2021</vt:lpstr>
      <vt:lpstr>Périmètre de remboursement des I-SGLT2 </vt:lpstr>
      <vt:lpstr>Cas clinique</vt:lpstr>
      <vt:lpstr>Cas clinique</vt:lpstr>
      <vt:lpstr>Diapositive 36</vt:lpstr>
      <vt:lpstr>Extrait de la prise de position SFD 2021</vt:lpstr>
      <vt:lpstr>Cas clinique</vt:lpstr>
      <vt:lpstr>Cas clinique</vt:lpstr>
      <vt:lpstr>Extrait de la prise de position SFD 2021</vt:lpstr>
      <vt:lpstr>Extrait de la prise de position SFD 2021</vt:lpstr>
      <vt:lpstr>La mise sous insuline</vt:lpstr>
      <vt:lpstr>Diapositive 43</vt:lpstr>
      <vt:lpstr>Diapositive 44</vt:lpstr>
      <vt:lpstr>Comment débuter une insuline ?</vt:lpstr>
      <vt:lpstr>Diapositive 46</vt:lpstr>
      <vt:lpstr>La titration</vt:lpstr>
      <vt:lpstr>Diapositive 48</vt:lpstr>
      <vt:lpstr>Diapositive 49</vt:lpstr>
      <vt:lpstr>Nouvelle prise de position de la SFD Ce qui change peu </vt:lpstr>
      <vt:lpstr>Nouvelle prise de position de la SFD Quand le traitement hypoglycémiant devient le traitement du patient et non de son diabète</vt:lpstr>
      <vt:lpstr>Place des traitements injectables</vt:lpstr>
      <vt:lpstr>Une prise de position tous les deux ans ?</vt:lpstr>
      <vt:lpstr>Coûts</vt:lpstr>
      <vt:lpstr>Diapositive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 Teynie</dc:creator>
  <cp:lastModifiedBy>Julie Teynie</cp:lastModifiedBy>
  <cp:revision>32</cp:revision>
  <dcterms:created xsi:type="dcterms:W3CDTF">2021-12-15T21:43:57Z</dcterms:created>
  <dcterms:modified xsi:type="dcterms:W3CDTF">2021-12-15T21:45:04Z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5437379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