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0" r:id="rId4"/>
    <p:sldId id="301" r:id="rId5"/>
    <p:sldId id="302" r:id="rId6"/>
    <p:sldId id="304" r:id="rId7"/>
    <p:sldId id="334" r:id="rId8"/>
    <p:sldId id="335" r:id="rId9"/>
    <p:sldId id="336" r:id="rId10"/>
    <p:sldId id="307" r:id="rId11"/>
    <p:sldId id="337" r:id="rId12"/>
    <p:sldId id="311" r:id="rId13"/>
    <p:sldId id="338" r:id="rId14"/>
    <p:sldId id="308" r:id="rId15"/>
    <p:sldId id="309" r:id="rId16"/>
    <p:sldId id="310" r:id="rId17"/>
    <p:sldId id="259" r:id="rId18"/>
    <p:sldId id="312" r:id="rId19"/>
    <p:sldId id="340" r:id="rId20"/>
    <p:sldId id="339" r:id="rId21"/>
    <p:sldId id="341" r:id="rId22"/>
    <p:sldId id="342" r:id="rId23"/>
    <p:sldId id="343" r:id="rId24"/>
    <p:sldId id="344" r:id="rId25"/>
    <p:sldId id="345" r:id="rId26"/>
    <p:sldId id="314" r:id="rId27"/>
    <p:sldId id="315" r:id="rId28"/>
    <p:sldId id="325" r:id="rId29"/>
    <p:sldId id="326" r:id="rId30"/>
    <p:sldId id="327" r:id="rId31"/>
    <p:sldId id="328" r:id="rId32"/>
    <p:sldId id="318" r:id="rId33"/>
    <p:sldId id="319" r:id="rId34"/>
    <p:sldId id="320" r:id="rId35"/>
    <p:sldId id="321" r:id="rId36"/>
    <p:sldId id="322" r:id="rId37"/>
    <p:sldId id="323" r:id="rId38"/>
    <p:sldId id="263" r:id="rId39"/>
    <p:sldId id="324" r:id="rId40"/>
    <p:sldId id="264" r:id="rId41"/>
    <p:sldId id="260" r:id="rId42"/>
    <p:sldId id="329" r:id="rId43"/>
    <p:sldId id="347" r:id="rId44"/>
    <p:sldId id="346" r:id="rId45"/>
    <p:sldId id="348" r:id="rId46"/>
    <p:sldId id="349" r:id="rId47"/>
    <p:sldId id="350" r:id="rId48"/>
    <p:sldId id="351" r:id="rId49"/>
    <p:sldId id="352" r:id="rId50"/>
    <p:sldId id="265" r:id="rId51"/>
    <p:sldId id="274" r:id="rId52"/>
    <p:sldId id="330" r:id="rId53"/>
    <p:sldId id="331" r:id="rId54"/>
    <p:sldId id="275" r:id="rId55"/>
    <p:sldId id="276" r:id="rId56"/>
    <p:sldId id="283" r:id="rId57"/>
    <p:sldId id="277" r:id="rId58"/>
    <p:sldId id="284" r:id="rId59"/>
    <p:sldId id="285" r:id="rId60"/>
    <p:sldId id="278" r:id="rId61"/>
    <p:sldId id="279" r:id="rId62"/>
    <p:sldId id="281" r:id="rId63"/>
    <p:sldId id="282" r:id="rId64"/>
    <p:sldId id="280" r:id="rId65"/>
    <p:sldId id="261" r:id="rId66"/>
    <p:sldId id="332" r:id="rId67"/>
    <p:sldId id="355" r:id="rId68"/>
    <p:sldId id="267" r:id="rId69"/>
    <p:sldId id="271" r:id="rId70"/>
    <p:sldId id="268" r:id="rId71"/>
    <p:sldId id="353" r:id="rId72"/>
    <p:sldId id="269" r:id="rId73"/>
    <p:sldId id="270" r:id="rId74"/>
    <p:sldId id="333" r:id="rId75"/>
    <p:sldId id="354" r:id="rId76"/>
    <p:sldId id="356" r:id="rId7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0726" y="1895135"/>
            <a:ext cx="10721130" cy="3154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68" y="238172"/>
            <a:ext cx="2760132" cy="160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47" y="-3116240"/>
            <a:ext cx="6714102" cy="6063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54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AE0-A003-4FB6-B054-7ECB7662C774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204C-DBC6-401D-BEEF-2C8108D8BB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alcul.free.fr/fractexcret_ure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kidneyfailurerisk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idneyfailurerisk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1315" y="2332234"/>
            <a:ext cx="83925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2"/>
                </a:solidFill>
              </a:rPr>
              <a:t>FOCUS NEPHROLOGIE</a:t>
            </a:r>
          </a:p>
          <a:p>
            <a:pPr algn="ctr"/>
            <a:r>
              <a:rPr lang="fr-FR" sz="3200" b="1" dirty="0" smtClean="0">
                <a:solidFill>
                  <a:schemeClr val="bg2"/>
                </a:solidFill>
              </a:rPr>
              <a:t>Dr Laure BURGUET</a:t>
            </a:r>
          </a:p>
          <a:p>
            <a:pPr algn="ctr"/>
            <a:endParaRPr lang="fr-FR" sz="3200" b="1" dirty="0" smtClean="0">
              <a:solidFill>
                <a:schemeClr val="bg2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2"/>
                </a:solidFill>
              </a:rPr>
              <a:t>Le 05/03/2026</a:t>
            </a:r>
            <a:endParaRPr lang="fr-FR" sz="3200" b="1" dirty="0">
              <a:solidFill>
                <a:schemeClr val="bg2"/>
              </a:solidFill>
            </a:endParaRPr>
          </a:p>
        </p:txBody>
      </p:sp>
      <p:pic>
        <p:nvPicPr>
          <p:cNvPr id="11266" name="Picture 2" descr="C:\Users\laure\Downloads\IMG_14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0232" y="3668233"/>
            <a:ext cx="2153767" cy="129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None/>
            </a:pPr>
            <a:r>
              <a:rPr lang="fr-FR" b="1" dirty="0" smtClean="0"/>
              <a:t>Le bilan urinaire:  A faire sur échantillon urinaire +++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b="1" dirty="0" smtClean="0"/>
              <a:t>Ionogramme urinaire, Na/K/</a:t>
            </a:r>
            <a:r>
              <a:rPr lang="fr-FR" b="1" dirty="0" err="1" smtClean="0"/>
              <a:t>Uree</a:t>
            </a:r>
            <a:r>
              <a:rPr lang="fr-FR" b="1" dirty="0" smtClean="0"/>
              <a:t>/</a:t>
            </a:r>
            <a:r>
              <a:rPr lang="fr-FR" b="1" dirty="0" err="1" smtClean="0"/>
              <a:t>creat</a:t>
            </a:r>
            <a:r>
              <a:rPr lang="fr-FR" b="1" dirty="0" smtClean="0"/>
              <a:t> </a:t>
            </a:r>
          </a:p>
          <a:p>
            <a:pPr lvl="2">
              <a:buFontTx/>
              <a:buChar char="-"/>
            </a:pPr>
            <a:r>
              <a:rPr lang="fr-FR" b="1" dirty="0" smtClean="0"/>
              <a:t>Na/k :</a:t>
            </a:r>
            <a:r>
              <a:rPr lang="fr-FR" dirty="0" smtClean="0"/>
              <a:t> </a:t>
            </a:r>
          </a:p>
          <a:p>
            <a:pPr lvl="3">
              <a:buFontTx/>
              <a:buChar char="-"/>
            </a:pPr>
            <a:r>
              <a:rPr lang="fr-FR" dirty="0" smtClean="0"/>
              <a:t>&lt; 1 + DEC : hydratation </a:t>
            </a:r>
          </a:p>
          <a:p>
            <a:pPr lvl="3">
              <a:buFontTx/>
              <a:buChar char="-"/>
            </a:pPr>
            <a:r>
              <a:rPr lang="fr-FR" dirty="0" smtClean="0"/>
              <a:t>&lt; 1 + HEC : diurétique (cardio-rénal)</a:t>
            </a:r>
          </a:p>
          <a:p>
            <a:pPr lvl="3">
              <a:buFontTx/>
              <a:buChar char="-"/>
            </a:pPr>
            <a:r>
              <a:rPr lang="fr-FR" dirty="0" smtClean="0"/>
              <a:t>&gt; 1 organique (mais non interprétable sous diurétique) </a:t>
            </a:r>
          </a:p>
          <a:p>
            <a:pPr lvl="2">
              <a:buFontTx/>
              <a:buChar char="-"/>
            </a:pPr>
            <a:r>
              <a:rPr lang="fr-FR" b="1" dirty="0" smtClean="0"/>
              <a:t>FE </a:t>
            </a:r>
            <a:r>
              <a:rPr lang="fr-FR" b="1" dirty="0" smtClean="0"/>
              <a:t>urée (Urée </a:t>
            </a:r>
            <a:r>
              <a:rPr lang="fr-FR" b="1" dirty="0" err="1" smtClean="0"/>
              <a:t>Ux</a:t>
            </a:r>
            <a:r>
              <a:rPr lang="fr-FR" b="1" dirty="0" smtClean="0"/>
              <a:t> </a:t>
            </a:r>
            <a:r>
              <a:rPr lang="fr-FR" b="1" dirty="0" err="1" smtClean="0"/>
              <a:t>Creat</a:t>
            </a:r>
            <a:r>
              <a:rPr lang="fr-FR" b="1" dirty="0" smtClean="0"/>
              <a:t> P/Urée P/</a:t>
            </a:r>
            <a:r>
              <a:rPr lang="fr-FR" b="1" dirty="0" err="1" smtClean="0"/>
              <a:t>Creat</a:t>
            </a:r>
            <a:r>
              <a:rPr lang="fr-FR" b="1" dirty="0" smtClean="0"/>
              <a:t> U) </a:t>
            </a:r>
            <a:r>
              <a:rPr lang="fr-FR" dirty="0" smtClean="0"/>
              <a:t>: </a:t>
            </a:r>
            <a:r>
              <a:rPr lang="fr-FR" dirty="0" err="1" smtClean="0">
                <a:hlinkClick r:id="rId2"/>
              </a:rPr>
              <a:t>Medicalcul</a:t>
            </a:r>
            <a:r>
              <a:rPr lang="fr-FR" dirty="0" smtClean="0">
                <a:hlinkClick r:id="rId2"/>
              </a:rPr>
              <a:t> - Fraction excrétée de l'urée ~ Néphrologie</a:t>
            </a:r>
            <a:endParaRPr lang="fr-FR" dirty="0" smtClean="0"/>
          </a:p>
          <a:p>
            <a:pPr lvl="3">
              <a:buFontTx/>
              <a:buChar char="-"/>
            </a:pPr>
            <a:r>
              <a:rPr lang="fr-FR" dirty="0" smtClean="0"/>
              <a:t>&lt; 30% cause fonctionnelle </a:t>
            </a:r>
          </a:p>
          <a:p>
            <a:pPr lvl="3">
              <a:buFontTx/>
              <a:buChar char="-"/>
            </a:pPr>
            <a:r>
              <a:rPr lang="fr-FR" dirty="0" smtClean="0"/>
              <a:t>&gt; </a:t>
            </a:r>
            <a:r>
              <a:rPr lang="fr-FR" dirty="0" smtClean="0"/>
              <a:t>40-50</a:t>
            </a:r>
            <a:r>
              <a:rPr lang="fr-FR" dirty="0" smtClean="0"/>
              <a:t>% cause organique </a:t>
            </a:r>
          </a:p>
          <a:p>
            <a:pPr lvl="3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 typeface="Arial" charset="0"/>
              <a:buChar char="•"/>
            </a:pPr>
            <a:endParaRPr lang="fr-FR" dirty="0" smtClean="0"/>
          </a:p>
          <a:p>
            <a:pPr lvl="1">
              <a:buNone/>
            </a:pPr>
            <a:endParaRPr lang="fr-F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fr-FR" b="1" dirty="0" smtClean="0"/>
              <a:t>Le bilan urinaire:  </a:t>
            </a:r>
            <a:r>
              <a:rPr lang="fr-FR" dirty="0" smtClean="0"/>
              <a:t>A faire sur échantillon urinaire +++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3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b="1" dirty="0" smtClean="0"/>
              <a:t>Protéinurie/albuminurie/EPU: à exprimer en g/g ou </a:t>
            </a:r>
            <a:r>
              <a:rPr lang="fr-FR" b="1" dirty="0" smtClean="0"/>
              <a:t>mg/</a:t>
            </a:r>
            <a:r>
              <a:rPr lang="fr-FR" b="1" dirty="0" err="1" smtClean="0"/>
              <a:t>mmol</a:t>
            </a:r>
            <a:endParaRPr lang="fr-FR" b="1" dirty="0" smtClean="0"/>
          </a:p>
          <a:p>
            <a:pPr lvl="1">
              <a:buFontTx/>
              <a:buChar char="-"/>
            </a:pPr>
            <a:endParaRPr lang="fr-FR" b="1" dirty="0" smtClean="0"/>
          </a:p>
          <a:p>
            <a:pPr lvl="2">
              <a:buFontTx/>
              <a:buChar char="-"/>
            </a:pPr>
            <a:r>
              <a:rPr lang="fr-FR" dirty="0" smtClean="0"/>
              <a:t>Protéinurie &gt; 50 mg/</a:t>
            </a:r>
            <a:r>
              <a:rPr lang="fr-FR" dirty="0" err="1" smtClean="0"/>
              <a:t>mmol</a:t>
            </a:r>
            <a:r>
              <a:rPr lang="fr-FR" dirty="0" smtClean="0"/>
              <a:t>, composé à plus de 50% d’albumine : atteinte glomérulaire (souvent &gt; 100 mg/</a:t>
            </a:r>
            <a:r>
              <a:rPr lang="fr-FR" dirty="0" err="1" smtClean="0"/>
              <a:t>mmol</a:t>
            </a:r>
            <a:r>
              <a:rPr lang="fr-FR" dirty="0" smtClean="0"/>
              <a:t>)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Protéinurie &gt; 50 mg/</a:t>
            </a:r>
            <a:r>
              <a:rPr lang="fr-FR" dirty="0" err="1" smtClean="0"/>
              <a:t>mmol</a:t>
            </a:r>
            <a:r>
              <a:rPr lang="fr-FR" dirty="0" smtClean="0"/>
              <a:t> composé &lt; 50% albumine, cause tubulaire (souvent &lt; 100 mg/</a:t>
            </a:r>
            <a:r>
              <a:rPr lang="fr-FR" dirty="0" err="1" smtClean="0"/>
              <a:t>mmol</a:t>
            </a:r>
            <a:r>
              <a:rPr lang="fr-FR" dirty="0" smtClean="0"/>
              <a:t>)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Hématurie : atteinte glomérulaire +++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2">
              <a:buNone/>
            </a:pPr>
            <a:r>
              <a:rPr lang="fr-FR" b="1" dirty="0" smtClean="0"/>
              <a:t>La présence d’une protéinurie/hématurie nécessite un avis urgent néphrologique, surtout en présence d’une insuffisance rénale aigue </a:t>
            </a:r>
          </a:p>
          <a:p>
            <a:pPr lvl="2">
              <a:buNone/>
            </a:pPr>
            <a:r>
              <a:rPr lang="fr-FR" b="1" dirty="0" smtClean="0"/>
              <a:t>Les insuffisances rénales aigues ne s’améliorant pas après hydratation doivent être adressées également</a:t>
            </a:r>
          </a:p>
          <a:p>
            <a:pPr lvl="3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 typeface="Arial" charset="0"/>
              <a:buChar char="•"/>
            </a:pPr>
            <a:endParaRPr lang="fr-FR" dirty="0" smtClean="0"/>
          </a:p>
          <a:p>
            <a:pPr lvl="1">
              <a:buNone/>
            </a:pPr>
            <a:endParaRPr lang="fr-F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/>
              <a:t>1/Ancienneté de l’atteinte rénale</a:t>
            </a:r>
          </a:p>
          <a:p>
            <a:endParaRPr lang="fr-FR" b="1" dirty="0" smtClean="0"/>
          </a:p>
          <a:p>
            <a:r>
              <a:rPr lang="fr-FR" b="1" dirty="0" smtClean="0"/>
              <a:t>2/ Signes de gravité et d’urgence </a:t>
            </a:r>
          </a:p>
          <a:p>
            <a:endParaRPr lang="fr-FR" b="1" dirty="0" smtClean="0"/>
          </a:p>
          <a:p>
            <a:r>
              <a:rPr lang="fr-FR" b="1" dirty="0" smtClean="0"/>
              <a:t>3/ Arrêt des </a:t>
            </a:r>
            <a:r>
              <a:rPr lang="fr-FR" b="1" dirty="0" err="1" smtClean="0"/>
              <a:t>néphrotoxiques</a:t>
            </a:r>
            <a:r>
              <a:rPr lang="fr-FR" b="1" dirty="0" smtClean="0"/>
              <a:t> (AINS++) et adaptation des posologies des traitements </a:t>
            </a:r>
          </a:p>
          <a:p>
            <a:endParaRPr lang="fr-FR" b="1" dirty="0" smtClean="0"/>
          </a:p>
          <a:p>
            <a:r>
              <a:rPr lang="fr-FR" b="1" dirty="0" smtClean="0"/>
              <a:t>4/ Cause fonctionnelle? </a:t>
            </a:r>
          </a:p>
          <a:p>
            <a:endParaRPr lang="fr-FR" b="1" dirty="0" smtClean="0"/>
          </a:p>
          <a:p>
            <a:r>
              <a:rPr lang="fr-FR" b="1" dirty="0" smtClean="0"/>
              <a:t>5/ Imagerie rénale : </a:t>
            </a:r>
          </a:p>
          <a:p>
            <a:pPr lvl="1"/>
            <a:r>
              <a:rPr lang="fr-FR" sz="1800" dirty="0" smtClean="0"/>
              <a:t>Élimine une cause </a:t>
            </a:r>
            <a:r>
              <a:rPr lang="fr-FR" sz="1800" dirty="0" err="1" smtClean="0"/>
              <a:t>osbtructive</a:t>
            </a:r>
            <a:r>
              <a:rPr lang="fr-FR" sz="1800" dirty="0" smtClean="0"/>
              <a:t> des voies urinaires +++</a:t>
            </a:r>
          </a:p>
          <a:p>
            <a:pPr lvl="1"/>
            <a:r>
              <a:rPr lang="fr-FR" sz="1800" dirty="0" smtClean="0"/>
              <a:t>Permet de voir si signe de chronicité : reins de petite taille, </a:t>
            </a:r>
            <a:r>
              <a:rPr lang="fr-FR" sz="1800" dirty="0" err="1" smtClean="0"/>
              <a:t>dédifférentiation</a:t>
            </a:r>
            <a:r>
              <a:rPr lang="fr-FR" sz="1800" dirty="0" smtClean="0"/>
              <a:t>.</a:t>
            </a:r>
          </a:p>
          <a:p>
            <a:pPr lvl="1"/>
            <a:r>
              <a:rPr lang="fr-FR" sz="1800" dirty="0" smtClean="0"/>
              <a:t>Doppler : sténose de l’AR?</a:t>
            </a:r>
          </a:p>
          <a:p>
            <a:pPr lvl="1"/>
            <a:endParaRPr lang="fr-FR" sz="1800" dirty="0" smtClean="0"/>
          </a:p>
          <a:p>
            <a:pPr>
              <a:buNone/>
            </a:pPr>
            <a:endParaRPr lang="fr-FR" b="1" dirty="0" smtClean="0"/>
          </a:p>
          <a:p>
            <a:pPr lvl="1">
              <a:buNone/>
            </a:pPr>
            <a:endParaRPr lang="fr-F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/>
              <a:t>1/Ancienneté de l’atteinte rénale</a:t>
            </a:r>
          </a:p>
          <a:p>
            <a:endParaRPr lang="fr-FR" b="1" dirty="0" smtClean="0"/>
          </a:p>
          <a:p>
            <a:r>
              <a:rPr lang="fr-FR" b="1" dirty="0" smtClean="0"/>
              <a:t>2/ Signes de gravité et d’urgence </a:t>
            </a:r>
          </a:p>
          <a:p>
            <a:endParaRPr lang="fr-FR" b="1" dirty="0" smtClean="0"/>
          </a:p>
          <a:p>
            <a:r>
              <a:rPr lang="fr-FR" b="1" dirty="0" smtClean="0"/>
              <a:t>3/ Arrêt des </a:t>
            </a:r>
            <a:r>
              <a:rPr lang="fr-FR" b="1" dirty="0" err="1" smtClean="0"/>
              <a:t>néphrotoxiques</a:t>
            </a:r>
            <a:r>
              <a:rPr lang="fr-FR" b="1" dirty="0" smtClean="0"/>
              <a:t> (AINS++) et adaptation des posologies des traitements </a:t>
            </a:r>
          </a:p>
          <a:p>
            <a:endParaRPr lang="fr-FR" b="1" dirty="0" smtClean="0"/>
          </a:p>
          <a:p>
            <a:r>
              <a:rPr lang="fr-FR" b="1" dirty="0" smtClean="0"/>
              <a:t>4/ Cause fonctionnelle? </a:t>
            </a:r>
          </a:p>
          <a:p>
            <a:endParaRPr lang="fr-FR" b="1" dirty="0" smtClean="0"/>
          </a:p>
          <a:p>
            <a:r>
              <a:rPr lang="fr-FR" b="1" dirty="0" smtClean="0"/>
              <a:t>5/ Imagerie rénale : </a:t>
            </a:r>
          </a:p>
          <a:p>
            <a:pPr lvl="1"/>
            <a:r>
              <a:rPr lang="fr-FR" sz="1800" dirty="0" smtClean="0"/>
              <a:t>Élimine une cause </a:t>
            </a:r>
            <a:r>
              <a:rPr lang="fr-FR" sz="1800" dirty="0" err="1" smtClean="0"/>
              <a:t>osbtructive</a:t>
            </a:r>
            <a:r>
              <a:rPr lang="fr-FR" sz="1800" dirty="0" smtClean="0"/>
              <a:t> des voies urinaires +++</a:t>
            </a:r>
          </a:p>
          <a:p>
            <a:pPr lvl="1"/>
            <a:r>
              <a:rPr lang="fr-FR" sz="1800" dirty="0" smtClean="0"/>
              <a:t>Permet de voir si signe de chronicité : reins de petite taille, </a:t>
            </a:r>
            <a:r>
              <a:rPr lang="fr-FR" sz="1800" dirty="0" err="1" smtClean="0"/>
              <a:t>dédifférentiation</a:t>
            </a:r>
            <a:r>
              <a:rPr lang="fr-FR" sz="1800" dirty="0" smtClean="0"/>
              <a:t>.</a:t>
            </a:r>
          </a:p>
          <a:p>
            <a:pPr lvl="1"/>
            <a:r>
              <a:rPr lang="fr-FR" sz="1800" dirty="0" smtClean="0"/>
              <a:t>Doppler : sténose de l’AR?</a:t>
            </a:r>
          </a:p>
          <a:p>
            <a:pPr lvl="1"/>
            <a:endParaRPr lang="fr-FR" sz="1800" dirty="0" smtClean="0"/>
          </a:p>
          <a:p>
            <a:pPr>
              <a:buNone/>
            </a:pPr>
            <a:endParaRPr lang="fr-FR" b="1" dirty="0" smtClean="0"/>
          </a:p>
          <a:p>
            <a:pPr lvl="1">
              <a:buNone/>
            </a:pPr>
            <a:endParaRPr lang="fr-F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Tx/>
              <a:buChar char="-"/>
            </a:pPr>
            <a:r>
              <a:rPr lang="fr-FR" b="1" dirty="0" smtClean="0"/>
              <a:t>L’échographie rénale : </a:t>
            </a:r>
            <a:r>
              <a:rPr lang="fr-FR" dirty="0" smtClean="0"/>
              <a:t>les deux reins sont de tailles normales. Pas de dilatation </a:t>
            </a:r>
            <a:r>
              <a:rPr lang="fr-FR" dirty="0" err="1" smtClean="0"/>
              <a:t>pyélo</a:t>
            </a:r>
            <a:r>
              <a:rPr lang="fr-FR" dirty="0" smtClean="0"/>
              <a:t>-</a:t>
            </a:r>
            <a:r>
              <a:rPr lang="fr-FR" dirty="0" err="1" smtClean="0"/>
              <a:t>calicielle</a:t>
            </a:r>
            <a:r>
              <a:rPr lang="fr-FR" dirty="0" smtClean="0"/>
              <a:t>. Différentiation </a:t>
            </a:r>
            <a:r>
              <a:rPr lang="fr-FR" dirty="0" err="1" smtClean="0"/>
              <a:t>corticomédullaire</a:t>
            </a:r>
            <a:r>
              <a:rPr lang="fr-FR" dirty="0" smtClean="0"/>
              <a:t> conserv</a:t>
            </a:r>
            <a:r>
              <a:rPr lang="fr-FR" dirty="0" smtClean="0"/>
              <a:t>ée. </a:t>
            </a:r>
          </a:p>
          <a:p>
            <a:pPr lvl="1">
              <a:buNone/>
            </a:pPr>
            <a:endParaRPr lang="fr-FR" b="1" dirty="0" smtClean="0"/>
          </a:p>
          <a:p>
            <a:pPr lvl="1">
              <a:buFontTx/>
              <a:buChar char="-"/>
            </a:pPr>
            <a:r>
              <a:rPr lang="fr-FR" b="1" dirty="0" smtClean="0"/>
              <a:t>Bilan </a:t>
            </a:r>
            <a:r>
              <a:rPr lang="fr-FR" b="1" dirty="0" smtClean="0"/>
              <a:t>urinaire </a:t>
            </a:r>
            <a:r>
              <a:rPr lang="fr-FR" dirty="0" smtClean="0"/>
              <a:t>: </a:t>
            </a:r>
          </a:p>
          <a:p>
            <a:pPr lvl="2">
              <a:buFontTx/>
              <a:buChar char="-"/>
            </a:pPr>
            <a:r>
              <a:rPr lang="fr-FR" dirty="0" smtClean="0"/>
              <a:t>Ionogramme urinaire : NA/K &gt; 1, FE urée 60% </a:t>
            </a:r>
          </a:p>
          <a:p>
            <a:pPr lvl="2">
              <a:buFontTx/>
              <a:buChar char="-"/>
            </a:pPr>
            <a:r>
              <a:rPr lang="fr-FR" dirty="0" smtClean="0"/>
              <a:t>Protéinurie à 350 mg/</a:t>
            </a:r>
            <a:r>
              <a:rPr lang="fr-FR" dirty="0" err="1" smtClean="0"/>
              <a:t>mmol</a:t>
            </a:r>
            <a:r>
              <a:rPr lang="fr-FR" dirty="0" smtClean="0"/>
              <a:t>, composée à 75% d’albumine </a:t>
            </a:r>
          </a:p>
          <a:p>
            <a:pPr lvl="2">
              <a:buFontTx/>
              <a:buChar char="-"/>
            </a:pPr>
            <a:r>
              <a:rPr lang="fr-FR" dirty="0" smtClean="0"/>
              <a:t>ECBU : hématurie microscopique 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b="1" dirty="0" smtClean="0"/>
              <a:t>Pas de signe extra-rénal 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None/>
            </a:pPr>
            <a:r>
              <a:rPr lang="fr-FR" b="1" dirty="0" smtClean="0"/>
              <a:t>=&gt; On s’oriente vers une insuffisance rénale aigue d’origine glomérulaire 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 typeface="Arial" charset="0"/>
              <a:buChar char="•"/>
            </a:pPr>
            <a:endParaRPr lang="fr-FR" dirty="0" smtClean="0"/>
          </a:p>
          <a:p>
            <a:pPr lvl="1">
              <a:buNone/>
            </a:pPr>
            <a:endParaRPr lang="fr-F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599714" cy="527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4094664" cy="139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214942" y="1500174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L’étiologie de l’IRA dépend du secteur touché : 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Tubulo</a:t>
            </a:r>
            <a:r>
              <a:rPr lang="fr-FR" dirty="0" smtClean="0"/>
              <a:t>-interstitiel</a:t>
            </a:r>
          </a:p>
          <a:p>
            <a:pPr>
              <a:buFontTx/>
              <a:buChar char="-"/>
            </a:pPr>
            <a:r>
              <a:rPr lang="fr-FR" dirty="0" smtClean="0"/>
              <a:t> G</a:t>
            </a:r>
            <a:r>
              <a:rPr lang="fr-FR" dirty="0" smtClean="0"/>
              <a:t>lomérulaire </a:t>
            </a:r>
          </a:p>
          <a:p>
            <a:pPr>
              <a:buFontTx/>
              <a:buChar char="-"/>
            </a:pPr>
            <a:r>
              <a:rPr lang="fr-FR" dirty="0" smtClean="0"/>
              <a:t>Vasculaire 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1538" y="1857364"/>
            <a:ext cx="7072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Le patient est hospitalisé dans le service de néphrologie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Le bilan auto-immun retrouve des </a:t>
            </a:r>
            <a:r>
              <a:rPr lang="fr-FR" b="1" dirty="0" smtClean="0"/>
              <a:t>ANCA anti-MPO positifs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La ponction biopsie rénale confirme le diagnostic de </a:t>
            </a:r>
            <a:r>
              <a:rPr lang="fr-FR" dirty="0" err="1" smtClean="0"/>
              <a:t>vascularite</a:t>
            </a:r>
            <a:r>
              <a:rPr lang="fr-FR" dirty="0" smtClean="0"/>
              <a:t> à ANCA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Urgence thérapeutique </a:t>
            </a:r>
          </a:p>
          <a:p>
            <a:pPr lvl="1">
              <a:buFontTx/>
              <a:buChar char="-"/>
            </a:pPr>
            <a:r>
              <a:rPr lang="fr-FR" dirty="0" smtClean="0"/>
              <a:t> formes extrarénales </a:t>
            </a:r>
          </a:p>
          <a:p>
            <a:pPr lvl="1">
              <a:buFontTx/>
              <a:buChar char="-"/>
            </a:pPr>
            <a:r>
              <a:rPr lang="fr-FR" dirty="0" smtClean="0"/>
              <a:t> risque de séquelles rénales  </a:t>
            </a:r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0178" name="Picture 2" descr="BJN#261: prédire les rechutes de vascularite à ANCA – Club des jeun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14752"/>
            <a:ext cx="3623320" cy="271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5600" dirty="0" smtClean="0"/>
              <a:t>Mme A. 52 ans, consulte en néphrologie pour </a:t>
            </a:r>
            <a:r>
              <a:rPr lang="fr-FR" sz="5600" dirty="0" smtClean="0"/>
              <a:t> </a:t>
            </a:r>
            <a:r>
              <a:rPr lang="fr-FR" sz="5600" b="1" dirty="0" smtClean="0"/>
              <a:t>une dégradation de </a:t>
            </a:r>
            <a:r>
              <a:rPr lang="fr-FR" sz="5600" b="1" dirty="0" smtClean="0"/>
              <a:t>sa fonction rénale </a:t>
            </a:r>
            <a:r>
              <a:rPr lang="fr-FR" sz="5600" dirty="0" smtClean="0"/>
              <a:t>découverte sur un bilan biologique systématique réalisé par son médecin traitant. </a:t>
            </a:r>
            <a:r>
              <a:rPr lang="fr-FR" sz="5600" dirty="0" smtClean="0"/>
              <a:t>Suivi </a:t>
            </a:r>
            <a:r>
              <a:rPr lang="fr-FR" sz="5600" dirty="0" smtClean="0"/>
              <a:t>irrégulier sur  les dernières années.</a:t>
            </a:r>
          </a:p>
          <a:p>
            <a:pPr>
              <a:buNone/>
            </a:pPr>
            <a:endParaRPr lang="fr-FR" sz="5600" dirty="0" smtClean="0"/>
          </a:p>
          <a:p>
            <a:pPr>
              <a:buNone/>
            </a:pPr>
            <a:r>
              <a:rPr lang="fr-FR" sz="5600" b="1" dirty="0" smtClean="0"/>
              <a:t>Antécédents: </a:t>
            </a:r>
          </a:p>
          <a:p>
            <a:r>
              <a:rPr lang="fr-FR" sz="5600" dirty="0" smtClean="0"/>
              <a:t>Diabète de type 2 depuis 18 ans</a:t>
            </a:r>
          </a:p>
          <a:p>
            <a:r>
              <a:rPr lang="fr-FR" sz="5600" dirty="0" smtClean="0"/>
              <a:t>HTA mal équilibrée</a:t>
            </a:r>
          </a:p>
          <a:p>
            <a:r>
              <a:rPr lang="fr-FR" sz="5600" dirty="0" smtClean="0"/>
              <a:t>Dyslipidémie</a:t>
            </a:r>
          </a:p>
          <a:p>
            <a:r>
              <a:rPr lang="fr-FR" sz="5600" dirty="0" smtClean="0"/>
              <a:t>Rétinopathie diabétique</a:t>
            </a:r>
          </a:p>
          <a:p>
            <a:endParaRPr lang="fr-FR" sz="5600" dirty="0" smtClean="0"/>
          </a:p>
          <a:p>
            <a:pPr>
              <a:buNone/>
            </a:pPr>
            <a:r>
              <a:rPr lang="fr-FR" sz="5600" b="1" dirty="0" smtClean="0"/>
              <a:t>Traitement: </a:t>
            </a:r>
            <a:r>
              <a:rPr lang="fr-FR" sz="5600" dirty="0" smtClean="0"/>
              <a:t>JANUMET 50/1000 mg 1 matin et soir, ABASAGLAR 10 UI le matin, CANDESARTAN 4 mg le matin, KARDEGIC 75 mg le soir, LANSOPRAZOLE 15 mg le matin, ATORVASTATINE 10 mg le soir , DICLOFENAC en gel</a:t>
            </a:r>
          </a:p>
          <a:p>
            <a:endParaRPr lang="fr-FR" sz="5600" dirty="0" smtClean="0"/>
          </a:p>
          <a:p>
            <a:pPr>
              <a:buNone/>
            </a:pPr>
            <a:r>
              <a:rPr lang="fr-FR" sz="5600" b="1" dirty="0" smtClean="0"/>
              <a:t>Examen clinique: </a:t>
            </a:r>
          </a:p>
          <a:p>
            <a:r>
              <a:rPr lang="fr-FR" sz="5600" dirty="0" smtClean="0"/>
              <a:t>TA : 160/95 </a:t>
            </a:r>
            <a:r>
              <a:rPr lang="fr-FR" sz="5600" dirty="0" err="1" smtClean="0"/>
              <a:t>mmHg</a:t>
            </a:r>
            <a:endParaRPr lang="fr-FR" sz="5600" dirty="0" smtClean="0"/>
          </a:p>
          <a:p>
            <a:r>
              <a:rPr lang="fr-FR" sz="5600" dirty="0" smtClean="0"/>
              <a:t>IMC : 31 kg/m²</a:t>
            </a:r>
          </a:p>
          <a:p>
            <a:r>
              <a:rPr lang="fr-FR" sz="5600" dirty="0" smtClean="0"/>
              <a:t>Œdèmes discrets des chevilles</a:t>
            </a:r>
          </a:p>
          <a:p>
            <a:endParaRPr lang="fr-FR" sz="5600" b="1" dirty="0" smtClean="0"/>
          </a:p>
          <a:p>
            <a:pPr>
              <a:buNone/>
            </a:pPr>
            <a:r>
              <a:rPr lang="fr-FR" sz="5600" b="1" dirty="0" smtClean="0"/>
              <a:t>Bilan biologique: </a:t>
            </a:r>
          </a:p>
          <a:p>
            <a:r>
              <a:rPr lang="fr-FR" sz="5600" dirty="0" smtClean="0"/>
              <a:t>Créatinine 280 µmol/L, DFG estimé 22 </a:t>
            </a:r>
            <a:r>
              <a:rPr lang="fr-FR" sz="5600" dirty="0" err="1" smtClean="0"/>
              <a:t>mL</a:t>
            </a:r>
            <a:r>
              <a:rPr lang="fr-FR" sz="5600" dirty="0" smtClean="0"/>
              <a:t>/min/1,73 m², pas de trouble ionique, RA 15 </a:t>
            </a:r>
            <a:r>
              <a:rPr lang="fr-FR" sz="5600" dirty="0" err="1" smtClean="0"/>
              <a:t>mmol</a:t>
            </a:r>
            <a:r>
              <a:rPr lang="fr-FR" sz="5600" dirty="0" smtClean="0"/>
              <a:t>/L</a:t>
            </a:r>
          </a:p>
          <a:p>
            <a:r>
              <a:rPr lang="fr-FR" sz="5600" dirty="0" err="1" smtClean="0"/>
              <a:t>Hb</a:t>
            </a:r>
            <a:r>
              <a:rPr lang="fr-FR" sz="5600" dirty="0" smtClean="0"/>
              <a:t> à 9,9 g/dl, pas de cytopénie, </a:t>
            </a:r>
            <a:r>
              <a:rPr lang="fr-FR" sz="5600" dirty="0" err="1" smtClean="0"/>
              <a:t>ferritine</a:t>
            </a:r>
            <a:r>
              <a:rPr lang="fr-FR" sz="5600" dirty="0" smtClean="0"/>
              <a:t> 80 µmol/L et CST à 15% </a:t>
            </a:r>
          </a:p>
          <a:p>
            <a:r>
              <a:rPr lang="fr-FR" sz="5600" dirty="0" smtClean="0"/>
              <a:t>Calcémie normale, </a:t>
            </a:r>
            <a:r>
              <a:rPr lang="fr-FR" sz="5600" dirty="0" err="1" smtClean="0"/>
              <a:t>phosphorémie</a:t>
            </a:r>
            <a:r>
              <a:rPr lang="fr-FR" sz="5600" dirty="0" smtClean="0"/>
              <a:t> légèrement augmentée, PTH augmentée à 4N, carence profonde en vitamine D</a:t>
            </a:r>
          </a:p>
          <a:p>
            <a:r>
              <a:rPr lang="fr-FR" sz="5600" dirty="0" smtClean="0"/>
              <a:t>Protéinurie 2,5 g/24h composée majoritairement d’albumine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1/Ancienneté de l’atteinte rénale</a:t>
            </a:r>
          </a:p>
          <a:p>
            <a:endParaRPr lang="fr-FR" sz="2400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1/Ancienneté de l’atteinte rénale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dirty="0" smtClean="0"/>
              <a:t>Créatinémie à 130 µmol/L il y a 5 ans </a:t>
            </a:r>
          </a:p>
          <a:p>
            <a:endParaRPr lang="fr-FR" sz="2400" dirty="0" smtClean="0"/>
          </a:p>
          <a:p>
            <a:r>
              <a:rPr lang="fr-FR" sz="2400" dirty="0" smtClean="0"/>
              <a:t>L’échographie rénale retrouve deux reins de taille normales, avec une </a:t>
            </a:r>
            <a:r>
              <a:rPr lang="fr-FR" sz="2400" dirty="0" err="1" smtClean="0"/>
              <a:t>dédifferentation</a:t>
            </a:r>
            <a:r>
              <a:rPr lang="fr-FR" sz="2400" dirty="0" smtClean="0"/>
              <a:t> </a:t>
            </a:r>
            <a:r>
              <a:rPr lang="fr-FR" sz="2400" dirty="0" err="1" smtClean="0"/>
              <a:t>corticomédullaire</a:t>
            </a:r>
            <a:r>
              <a:rPr lang="fr-FR" sz="2400" dirty="0" smtClean="0"/>
              <a:t> bilatérale </a:t>
            </a:r>
            <a:endParaRPr lang="fr-FR" sz="2400" dirty="0" smtClean="0"/>
          </a:p>
          <a:p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=&gt; Insuffisance rénale chronique </a:t>
            </a: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fr-FR" sz="1400" dirty="0" smtClean="0"/>
              <a:t>M. D. 64 ans, consulte pour </a:t>
            </a:r>
            <a:r>
              <a:rPr lang="fr-FR" sz="1400" b="1" dirty="0" smtClean="0"/>
              <a:t>asthénie intense, oligurie et œdèmes des membres inférieurs</a:t>
            </a:r>
            <a:r>
              <a:rPr lang="fr-FR" sz="1400" dirty="0" smtClean="0"/>
              <a:t> évoluant depuis 10 jours.</a:t>
            </a:r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r>
              <a:rPr lang="fr-FR" sz="1400" b="1" dirty="0" smtClean="0"/>
              <a:t>Antécédents: </a:t>
            </a:r>
          </a:p>
          <a:p>
            <a:r>
              <a:rPr lang="fr-FR" sz="1400" dirty="0" smtClean="0"/>
              <a:t>HTA connue</a:t>
            </a:r>
          </a:p>
          <a:p>
            <a:r>
              <a:rPr lang="fr-FR" sz="1400" dirty="0" smtClean="0"/>
              <a:t>Tabagisme sevré</a:t>
            </a:r>
          </a:p>
          <a:p>
            <a:endParaRPr lang="fr-FR" sz="1400" dirty="0" smtClean="0"/>
          </a:p>
          <a:p>
            <a:pPr>
              <a:buNone/>
            </a:pPr>
            <a:r>
              <a:rPr lang="fr-FR" sz="1400" b="1" dirty="0" smtClean="0"/>
              <a:t>Traitement: </a:t>
            </a:r>
            <a:r>
              <a:rPr lang="fr-FR" sz="1400" dirty="0" smtClean="0"/>
              <a:t>AMLODIPINE 10 mg/j </a:t>
            </a:r>
          </a:p>
          <a:p>
            <a:endParaRPr lang="fr-FR" sz="1400" dirty="0" smtClean="0"/>
          </a:p>
          <a:p>
            <a:pPr>
              <a:buNone/>
            </a:pPr>
            <a:r>
              <a:rPr lang="fr-FR" sz="1400" b="1" dirty="0" smtClean="0"/>
              <a:t>Examen clinique</a:t>
            </a:r>
          </a:p>
          <a:p>
            <a:r>
              <a:rPr lang="fr-FR" sz="1400" dirty="0" smtClean="0"/>
              <a:t>TA : 165/95 </a:t>
            </a:r>
            <a:r>
              <a:rPr lang="fr-FR" sz="1400" dirty="0" err="1" smtClean="0"/>
              <a:t>mmHg</a:t>
            </a:r>
            <a:r>
              <a:rPr lang="fr-FR" sz="1400" dirty="0" smtClean="0"/>
              <a:t>, FC : 88 </a:t>
            </a:r>
            <a:r>
              <a:rPr lang="fr-FR" sz="1400" dirty="0" err="1" smtClean="0"/>
              <a:t>bpm</a:t>
            </a:r>
            <a:r>
              <a:rPr lang="fr-FR" sz="1400" dirty="0" smtClean="0"/>
              <a:t>, Température : 37,8 °C</a:t>
            </a:r>
          </a:p>
          <a:p>
            <a:r>
              <a:rPr lang="fr-FR" sz="1400" dirty="0" smtClean="0"/>
              <a:t>Œdèmes des MI</a:t>
            </a:r>
          </a:p>
          <a:p>
            <a:r>
              <a:rPr lang="fr-FR" sz="1400" dirty="0" err="1" smtClean="0"/>
              <a:t>Crépitants</a:t>
            </a:r>
            <a:r>
              <a:rPr lang="fr-FR" sz="1400" dirty="0" smtClean="0"/>
              <a:t> discrets aux bases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sz="1400" b="1" dirty="0" smtClean="0"/>
              <a:t>Bilan biologique initial: </a:t>
            </a:r>
          </a:p>
          <a:p>
            <a:r>
              <a:rPr lang="fr-FR" sz="1400" dirty="0" smtClean="0"/>
              <a:t>Créatinine 320 µmol/L , Kaliémie 5,6 </a:t>
            </a:r>
            <a:r>
              <a:rPr lang="fr-FR" sz="1400" dirty="0" err="1" smtClean="0"/>
              <a:t>mmol</a:t>
            </a:r>
            <a:r>
              <a:rPr lang="fr-FR" sz="1400" dirty="0" smtClean="0"/>
              <a:t>/L, CRP 35 mg/L, </a:t>
            </a:r>
          </a:p>
          <a:p>
            <a:r>
              <a:rPr lang="fr-FR" sz="1400" dirty="0" smtClean="0"/>
              <a:t>Hb10 g/</a:t>
            </a:r>
            <a:r>
              <a:rPr lang="fr-FR" sz="1400" dirty="0" err="1" smtClean="0"/>
              <a:t>dL</a:t>
            </a:r>
            <a:r>
              <a:rPr lang="fr-FR" sz="1400" dirty="0" smtClean="0"/>
              <a:t>, pas d’autres cytopénies </a:t>
            </a:r>
          </a:p>
          <a:p>
            <a:r>
              <a:rPr lang="fr-FR" sz="1400" dirty="0" smtClean="0"/>
              <a:t>Bilan hépatique normal, TSH normale</a:t>
            </a:r>
          </a:p>
          <a:p>
            <a:endParaRPr lang="fr-FR" sz="1400" dirty="0" smtClean="0"/>
          </a:p>
          <a:p>
            <a:endParaRPr lang="fr-FR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1/Ancienneté de l’atteinte rénale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2/ Signes de gravité et d’urgence </a:t>
            </a:r>
          </a:p>
          <a:p>
            <a:endParaRPr lang="fr-FR" sz="2400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1/Ancienneté de l’atteinte rénale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2/ Signes de gravité et </a:t>
            </a:r>
            <a:r>
              <a:rPr lang="fr-FR" sz="2400" b="1" dirty="0" smtClean="0"/>
              <a:t>d’urgence</a:t>
            </a:r>
          </a:p>
          <a:p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 </a:t>
            </a:r>
            <a:r>
              <a:rPr lang="fr-FR" sz="2400" dirty="0" smtClean="0"/>
              <a:t>Aucun</a:t>
            </a:r>
            <a:endParaRPr lang="fr-FR" sz="2400" dirty="0" smtClean="0"/>
          </a:p>
          <a:p>
            <a:endParaRPr lang="fr-FR" sz="2400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1/Ancienneté de l’atteinte rénale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2/ Signes de gravité et </a:t>
            </a:r>
            <a:r>
              <a:rPr lang="fr-FR" sz="2400" b="1" dirty="0" smtClean="0"/>
              <a:t>d’urgence</a:t>
            </a:r>
          </a:p>
          <a:p>
            <a:endParaRPr lang="fr-FR" sz="2400" b="1" dirty="0" smtClean="0"/>
          </a:p>
          <a:p>
            <a:r>
              <a:rPr lang="fr-FR" sz="2200" b="1" dirty="0" smtClean="0"/>
              <a:t>3</a:t>
            </a:r>
            <a:r>
              <a:rPr lang="fr-FR" sz="2200" b="1" dirty="0" smtClean="0"/>
              <a:t>/ Arrêt des </a:t>
            </a:r>
            <a:r>
              <a:rPr lang="fr-FR" sz="2200" b="1" dirty="0" err="1" smtClean="0"/>
              <a:t>néphrotoxiques</a:t>
            </a:r>
            <a:r>
              <a:rPr lang="fr-FR" sz="2200" b="1" dirty="0" smtClean="0"/>
              <a:t> (AINS++) et adaptation des posologies des traitements </a:t>
            </a:r>
          </a:p>
          <a:p>
            <a:endParaRPr lang="fr-FR" sz="2200" b="1" dirty="0" smtClean="0"/>
          </a:p>
          <a:p>
            <a:endParaRPr lang="fr-FR" sz="2400" dirty="0" smtClean="0"/>
          </a:p>
          <a:p>
            <a:endParaRPr lang="fr-FR" sz="2400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1/Ancienneté de l’atteinte rénale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2/ Signes de gravité et </a:t>
            </a:r>
            <a:r>
              <a:rPr lang="fr-FR" sz="2400" b="1" dirty="0" smtClean="0"/>
              <a:t>d’urgence</a:t>
            </a:r>
          </a:p>
          <a:p>
            <a:endParaRPr lang="fr-FR" sz="2400" b="1" dirty="0" smtClean="0"/>
          </a:p>
          <a:p>
            <a:r>
              <a:rPr lang="fr-FR" sz="2200" b="1" dirty="0" smtClean="0"/>
              <a:t>3</a:t>
            </a:r>
            <a:r>
              <a:rPr lang="fr-FR" sz="2200" b="1" dirty="0" smtClean="0"/>
              <a:t>/ Arrêt des </a:t>
            </a:r>
            <a:r>
              <a:rPr lang="fr-FR" sz="2200" b="1" dirty="0" err="1" smtClean="0"/>
              <a:t>néphrotoxiques</a:t>
            </a:r>
            <a:r>
              <a:rPr lang="fr-FR" sz="2200" b="1" dirty="0" smtClean="0"/>
              <a:t> (AINS++) et adaptation des posologies des traitements 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4/ Imagerie rénale : </a:t>
            </a:r>
          </a:p>
          <a:p>
            <a:pPr lvl="1"/>
            <a:r>
              <a:rPr lang="fr-FR" sz="1800" dirty="0" smtClean="0"/>
              <a:t>Élimine une cause </a:t>
            </a:r>
            <a:r>
              <a:rPr lang="fr-FR" sz="1800" dirty="0" err="1" smtClean="0"/>
              <a:t>osbtructive</a:t>
            </a:r>
            <a:r>
              <a:rPr lang="fr-FR" sz="1800" dirty="0" smtClean="0"/>
              <a:t> des voies urinaires +++</a:t>
            </a:r>
          </a:p>
          <a:p>
            <a:pPr lvl="1"/>
            <a:r>
              <a:rPr lang="fr-FR" sz="1800" dirty="0" smtClean="0"/>
              <a:t>Permet de voir si signe de chronicité : reins de petite taille, </a:t>
            </a:r>
            <a:r>
              <a:rPr lang="fr-FR" sz="1800" dirty="0" err="1" smtClean="0"/>
              <a:t>dédifférentiation</a:t>
            </a:r>
            <a:r>
              <a:rPr lang="fr-FR" sz="1800" dirty="0" smtClean="0"/>
              <a:t>.</a:t>
            </a:r>
          </a:p>
          <a:p>
            <a:pPr lvl="1"/>
            <a:r>
              <a:rPr lang="fr-FR" sz="1800" dirty="0" smtClean="0"/>
              <a:t>Doppler : sténose de l’AR?</a:t>
            </a:r>
          </a:p>
          <a:p>
            <a:endParaRPr lang="fr-FR" sz="2200" b="1" dirty="0" smtClean="0"/>
          </a:p>
          <a:p>
            <a:endParaRPr lang="fr-FR" sz="2400" dirty="0" smtClean="0"/>
          </a:p>
          <a:p>
            <a:endParaRPr lang="fr-FR" sz="2400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400" b="1" dirty="0" smtClean="0"/>
              <a:t>1/Ancienneté de l’atteinte rénale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2/ Signes de gravité et </a:t>
            </a:r>
            <a:r>
              <a:rPr lang="fr-FR" sz="2400" b="1" dirty="0" smtClean="0"/>
              <a:t>d’urgence</a:t>
            </a:r>
          </a:p>
          <a:p>
            <a:endParaRPr lang="fr-FR" sz="2400" b="1" dirty="0" smtClean="0"/>
          </a:p>
          <a:p>
            <a:r>
              <a:rPr lang="fr-FR" sz="2200" b="1" dirty="0" smtClean="0"/>
              <a:t>3</a:t>
            </a:r>
            <a:r>
              <a:rPr lang="fr-FR" sz="2200" b="1" dirty="0" smtClean="0"/>
              <a:t>/ Arrêt des </a:t>
            </a:r>
            <a:r>
              <a:rPr lang="fr-FR" sz="2200" b="1" dirty="0" err="1" smtClean="0"/>
              <a:t>néphrotoxiques</a:t>
            </a:r>
            <a:r>
              <a:rPr lang="fr-FR" sz="2200" b="1" dirty="0" smtClean="0"/>
              <a:t> (AINS++) et adaptation des posologies des traitements 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4/ Imagerie rénale : 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5/ Cause? </a:t>
            </a:r>
          </a:p>
          <a:p>
            <a:pPr lvl="1"/>
            <a:r>
              <a:rPr lang="fr-FR" sz="1800" dirty="0" smtClean="0"/>
              <a:t>FO RDP</a:t>
            </a:r>
          </a:p>
          <a:p>
            <a:pPr lvl="1"/>
            <a:r>
              <a:rPr lang="fr-FR" sz="1800" dirty="0" smtClean="0"/>
              <a:t>Hba1c 10% </a:t>
            </a:r>
          </a:p>
          <a:p>
            <a:pPr lvl="1"/>
            <a:r>
              <a:rPr lang="fr-FR" sz="1800" dirty="0" smtClean="0"/>
              <a:t>Holter TA : TA le jour à 150/90 et la nuit à 160/90</a:t>
            </a:r>
          </a:p>
          <a:p>
            <a:pPr lvl="1"/>
            <a:r>
              <a:rPr lang="fr-FR" sz="1800" dirty="0" smtClean="0"/>
              <a:t>Protéinurie : activité de la maladie sous </a:t>
            </a:r>
            <a:r>
              <a:rPr lang="fr-FR" sz="1800" dirty="0" err="1" smtClean="0"/>
              <a:t>jacante</a:t>
            </a:r>
            <a:r>
              <a:rPr lang="fr-FR" sz="1800" dirty="0" smtClean="0"/>
              <a:t>? </a:t>
            </a:r>
          </a:p>
          <a:p>
            <a:endParaRPr lang="fr-FR" sz="2200" b="1" dirty="0" smtClean="0"/>
          </a:p>
          <a:p>
            <a:endParaRPr lang="fr-FR" sz="2400" dirty="0" smtClean="0"/>
          </a:p>
          <a:p>
            <a:endParaRPr lang="fr-FR" sz="2400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400" b="1" dirty="0" smtClean="0"/>
              <a:t>1/Ancienneté de l’atteinte rénale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2/ Signes de gravité et </a:t>
            </a:r>
            <a:r>
              <a:rPr lang="fr-FR" sz="2400" b="1" dirty="0" smtClean="0"/>
              <a:t>d’urgence</a:t>
            </a:r>
          </a:p>
          <a:p>
            <a:endParaRPr lang="fr-FR" sz="2400" b="1" dirty="0" smtClean="0"/>
          </a:p>
          <a:p>
            <a:r>
              <a:rPr lang="fr-FR" sz="2200" b="1" dirty="0" smtClean="0"/>
              <a:t>3</a:t>
            </a:r>
            <a:r>
              <a:rPr lang="fr-FR" sz="2200" b="1" dirty="0" smtClean="0"/>
              <a:t>/ Arrêt des </a:t>
            </a:r>
            <a:r>
              <a:rPr lang="fr-FR" sz="2200" b="1" dirty="0" err="1" smtClean="0"/>
              <a:t>néphrotoxiques</a:t>
            </a:r>
            <a:r>
              <a:rPr lang="fr-FR" sz="2200" b="1" dirty="0" smtClean="0"/>
              <a:t> (AINS++) et adaptation des posologies des traitements 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4/ Imagerie rénale : </a:t>
            </a:r>
          </a:p>
          <a:p>
            <a:pPr lvl="1"/>
            <a:r>
              <a:rPr lang="fr-FR" sz="1800" dirty="0" smtClean="0"/>
              <a:t>Élimine une cause </a:t>
            </a:r>
            <a:r>
              <a:rPr lang="fr-FR" sz="1800" dirty="0" err="1" smtClean="0"/>
              <a:t>osbtructive</a:t>
            </a:r>
            <a:r>
              <a:rPr lang="fr-FR" sz="1800" dirty="0" smtClean="0"/>
              <a:t> des voies urinaires +++</a:t>
            </a:r>
          </a:p>
          <a:p>
            <a:pPr lvl="1"/>
            <a:r>
              <a:rPr lang="fr-FR" sz="1800" dirty="0" smtClean="0"/>
              <a:t>Permet de voir si signe de chronicité : reins de petite taille, </a:t>
            </a:r>
            <a:r>
              <a:rPr lang="fr-FR" sz="1800" dirty="0" err="1" smtClean="0"/>
              <a:t>dédifférentiation</a:t>
            </a:r>
            <a:r>
              <a:rPr lang="fr-FR" sz="1800" dirty="0" smtClean="0"/>
              <a:t>.</a:t>
            </a:r>
          </a:p>
          <a:p>
            <a:pPr lvl="1"/>
            <a:r>
              <a:rPr lang="fr-FR" sz="1800" dirty="0" smtClean="0"/>
              <a:t>Doppler : sténose de l’AR?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5/ Cause? 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6/ Complications de la maladie rénale chronique? </a:t>
            </a:r>
          </a:p>
          <a:p>
            <a:pPr lvl="1"/>
            <a:r>
              <a:rPr lang="fr-FR" sz="1800" dirty="0" smtClean="0"/>
              <a:t>Anémie 9,9 g/dl, avec carence en fer</a:t>
            </a:r>
          </a:p>
          <a:p>
            <a:pPr lvl="1"/>
            <a:r>
              <a:rPr lang="fr-FR" sz="1800" dirty="0" smtClean="0"/>
              <a:t>Bilan P/C : calcémie normale, </a:t>
            </a:r>
            <a:r>
              <a:rPr lang="fr-FR" sz="1800" dirty="0" err="1" smtClean="0"/>
              <a:t>hyperphosphorémie</a:t>
            </a:r>
            <a:r>
              <a:rPr lang="fr-FR" sz="1800" dirty="0" smtClean="0"/>
              <a:t>, carence en vitamine D, </a:t>
            </a:r>
            <a:r>
              <a:rPr lang="fr-FR" sz="1800" dirty="0" err="1" smtClean="0"/>
              <a:t>hyperparathyroidie</a:t>
            </a:r>
            <a:r>
              <a:rPr lang="fr-FR" sz="1800" dirty="0" smtClean="0"/>
              <a:t> </a:t>
            </a:r>
          </a:p>
          <a:p>
            <a:pPr lvl="1"/>
            <a:r>
              <a:rPr lang="fr-FR" sz="1800" dirty="0" smtClean="0"/>
              <a:t>Acidose métabolique </a:t>
            </a:r>
          </a:p>
          <a:p>
            <a:endParaRPr lang="fr-FR" sz="2400" dirty="0" smtClean="0"/>
          </a:p>
          <a:p>
            <a:endParaRPr lang="fr-FR" sz="2400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Diagnostic?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Diagnostic?</a:t>
            </a:r>
          </a:p>
          <a:p>
            <a:endParaRPr lang="fr-FR" b="1" dirty="0" smtClean="0"/>
          </a:p>
          <a:p>
            <a:pPr lvl="1"/>
            <a:r>
              <a:rPr lang="fr-FR" b="1" dirty="0" smtClean="0"/>
              <a:t>Maladie rénale chronique stade 4 sur probable néphropathie diabétique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Bilan de la maladie rénale chronique</a:t>
            </a:r>
            <a:endParaRPr lang="fr-F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6027015" cy="37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775637" y="5768912"/>
            <a:ext cx="342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KDIGO 2024 CKD Guidelines</a:t>
            </a:r>
            <a:endParaRPr lang="fr-FR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" y="1350335"/>
            <a:ext cx="1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1. La cause? </a:t>
            </a:r>
            <a:endParaRPr lang="fr-FR" b="1" i="1" dirty="0"/>
          </a:p>
        </p:txBody>
      </p:sp>
    </p:spTree>
    <p:extLst>
      <p:ext uri="{BB962C8B-B14F-4D97-AF65-F5344CB8AC3E}">
        <p14:creationId xmlns="" xmlns:p14="http://schemas.microsoft.com/office/powerpoint/2010/main" val="33800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457200" y="1413933"/>
            <a:ext cx="8229600" cy="4720167"/>
          </a:xfrm>
        </p:spPr>
        <p:txBody>
          <a:bodyPr numCol="1">
            <a:normAutofit fontScale="47500" lnSpcReduction="20000"/>
          </a:bodyPr>
          <a:lstStyle/>
          <a:p>
            <a:endParaRPr lang="fr-FR" sz="7200" b="1" dirty="0" smtClean="0"/>
          </a:p>
          <a:p>
            <a:r>
              <a:rPr lang="fr-FR" sz="6200" b="1" dirty="0" smtClean="0"/>
              <a:t>Atteinte glomérulaire : </a:t>
            </a:r>
          </a:p>
          <a:p>
            <a:pPr lvl="2"/>
            <a:r>
              <a:rPr lang="fr-FR" sz="4900" dirty="0" smtClean="0"/>
              <a:t>Diabète et HTA +++</a:t>
            </a:r>
          </a:p>
          <a:p>
            <a:pPr lvl="2"/>
            <a:r>
              <a:rPr lang="fr-FR" sz="4900" dirty="0" smtClean="0"/>
              <a:t>Evolution des </a:t>
            </a:r>
            <a:r>
              <a:rPr lang="fr-FR" sz="4900" dirty="0" err="1" smtClean="0"/>
              <a:t>glomérulopathies</a:t>
            </a:r>
            <a:r>
              <a:rPr lang="fr-FR" sz="4900" dirty="0" smtClean="0"/>
              <a:t> aigues non traitées ou échec de traitement </a:t>
            </a:r>
          </a:p>
          <a:p>
            <a:pPr lvl="2"/>
            <a:endParaRPr lang="fr-FR" sz="4900" dirty="0" smtClean="0"/>
          </a:p>
          <a:p>
            <a:r>
              <a:rPr lang="fr-FR" sz="6200" b="1" dirty="0" smtClean="0"/>
              <a:t>Atteinte tubulaire : </a:t>
            </a:r>
          </a:p>
          <a:p>
            <a:pPr lvl="2"/>
            <a:r>
              <a:rPr lang="fr-FR" sz="4900" dirty="0" smtClean="0"/>
              <a:t>Médicamenteuses : AINS, autres </a:t>
            </a:r>
          </a:p>
          <a:p>
            <a:pPr lvl="2"/>
            <a:r>
              <a:rPr lang="fr-FR" sz="4900" dirty="0" smtClean="0"/>
              <a:t>Génétiques </a:t>
            </a:r>
          </a:p>
          <a:p>
            <a:pPr lvl="2"/>
            <a:r>
              <a:rPr lang="fr-FR" sz="4900" dirty="0" smtClean="0"/>
              <a:t>Causes obstructives </a:t>
            </a:r>
          </a:p>
          <a:p>
            <a:pPr lvl="2"/>
            <a:endParaRPr lang="fr-FR" sz="4900" dirty="0"/>
          </a:p>
          <a:p>
            <a:r>
              <a:rPr lang="fr-FR" sz="6200" b="1" dirty="0" smtClean="0"/>
              <a:t>Atteintes vasculaires : </a:t>
            </a:r>
          </a:p>
          <a:p>
            <a:pPr lvl="2"/>
            <a:r>
              <a:rPr lang="fr-FR" sz="4900" dirty="0" smtClean="0"/>
              <a:t>Evolution atteinte aigue</a:t>
            </a:r>
          </a:p>
          <a:p>
            <a:pPr lvl="2"/>
            <a:r>
              <a:rPr lang="fr-FR" sz="4900" dirty="0" err="1" smtClean="0"/>
              <a:t>Néphroangiosclérose</a:t>
            </a:r>
            <a:r>
              <a:rPr lang="fr-FR" sz="4900" dirty="0" smtClean="0"/>
              <a:t>  </a:t>
            </a:r>
          </a:p>
          <a:p>
            <a:pPr lvl="2"/>
            <a:r>
              <a:rPr lang="fr-FR" sz="4900" dirty="0" smtClean="0"/>
              <a:t>Sténose AR </a:t>
            </a:r>
            <a:endParaRPr lang="fr-FR" sz="5600" dirty="0" smtClean="0"/>
          </a:p>
          <a:p>
            <a:endParaRPr lang="fr-FR" sz="5600" dirty="0" smtClean="0"/>
          </a:p>
          <a:p>
            <a:endParaRPr lang="fr-FR" sz="5600" dirty="0" smtClean="0"/>
          </a:p>
          <a:p>
            <a:endParaRPr lang="fr-FR" sz="5600" dirty="0" smtClean="0"/>
          </a:p>
          <a:p>
            <a:pPr lvl="2"/>
            <a:endParaRPr lang="fr-FR" sz="5600" dirty="0"/>
          </a:p>
          <a:p>
            <a:pPr lvl="2"/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3704"/>
            <a:ext cx="8229600" cy="11263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Bilan de la maladie rénale chronique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800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Démarche diagnostic?</a:t>
            </a:r>
            <a:endParaRPr lang="fr-FR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Bilan de la maladie rénale chronique</a:t>
            </a:r>
            <a:endParaRPr lang="fr-FR" dirty="0"/>
          </a:p>
        </p:txBody>
      </p:sp>
      <p:grpSp>
        <p:nvGrpSpPr>
          <p:cNvPr id="3" name="Groupe 5"/>
          <p:cNvGrpSpPr/>
          <p:nvPr/>
        </p:nvGrpSpPr>
        <p:grpSpPr>
          <a:xfrm>
            <a:off x="0" y="1339701"/>
            <a:ext cx="9144000" cy="4242391"/>
            <a:chOff x="368300" y="1413933"/>
            <a:chExt cx="9906000" cy="479636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68300" y="1413933"/>
              <a:ext cx="3370792" cy="4796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u="sng" dirty="0" smtClean="0"/>
                <a:t>Echographie rénale : </a:t>
              </a:r>
            </a:p>
            <a:p>
              <a:pPr algn="ctr"/>
              <a:endParaRPr lang="fr-FR" dirty="0" smtClean="0"/>
            </a:p>
            <a:p>
              <a:pPr>
                <a:buFontTx/>
                <a:buChar char="-"/>
              </a:pPr>
              <a:r>
                <a:rPr lang="fr-FR" dirty="0" smtClean="0"/>
                <a:t> </a:t>
              </a:r>
              <a:r>
                <a:rPr lang="fr-FR" sz="1600" dirty="0" smtClean="0"/>
                <a:t>Éliminer une cause obstructive urologique </a:t>
              </a:r>
            </a:p>
            <a:p>
              <a:pPr>
                <a:buFontTx/>
                <a:buChar char="-"/>
              </a:pPr>
              <a:endParaRPr lang="fr-FR" sz="1600" dirty="0" smtClean="0"/>
            </a:p>
            <a:p>
              <a:pPr>
                <a:buFontTx/>
                <a:buChar char="-"/>
              </a:pPr>
              <a:r>
                <a:rPr lang="fr-FR" sz="1600" dirty="0" smtClean="0"/>
                <a:t> Evaluer ancienneté : taille des reins, atrophie corticale, </a:t>
              </a:r>
              <a:r>
                <a:rPr lang="fr-FR" sz="1600" dirty="0" err="1" smtClean="0"/>
                <a:t>différentation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cortico</a:t>
              </a:r>
              <a:r>
                <a:rPr lang="fr-FR" sz="1600" dirty="0" smtClean="0"/>
                <a:t>-</a:t>
              </a:r>
              <a:r>
                <a:rPr lang="fr-FR" sz="1600" dirty="0" err="1" smtClean="0"/>
                <a:t>medullaire</a:t>
              </a:r>
              <a:r>
                <a:rPr lang="fr-FR" sz="1600" dirty="0" smtClean="0"/>
                <a:t> </a:t>
              </a:r>
            </a:p>
            <a:p>
              <a:pPr>
                <a:buFontTx/>
                <a:buChar char="-"/>
              </a:pPr>
              <a:endParaRPr lang="fr-FR" sz="1600" dirty="0" smtClean="0"/>
            </a:p>
            <a:p>
              <a:pPr>
                <a:buFontTx/>
                <a:buChar char="-"/>
              </a:pPr>
              <a:r>
                <a:rPr lang="fr-FR" sz="1600" dirty="0" smtClean="0"/>
                <a:t> Evaluation doppler </a:t>
              </a:r>
            </a:p>
            <a:p>
              <a:pPr>
                <a:buFontTx/>
                <a:buChar char="-"/>
              </a:pPr>
              <a:endParaRPr lang="fr-FR" sz="1600" dirty="0" smtClean="0"/>
            </a:p>
            <a:p>
              <a:pPr>
                <a:buFontTx/>
                <a:buChar char="-"/>
              </a:pPr>
              <a:r>
                <a:rPr lang="fr-FR" sz="1600" dirty="0" smtClean="0"/>
                <a:t> Etiologies particulières : </a:t>
              </a:r>
              <a:r>
                <a:rPr lang="fr-FR" sz="1600" dirty="0" err="1" smtClean="0"/>
                <a:t>polykystose</a:t>
              </a:r>
              <a:r>
                <a:rPr lang="fr-FR" sz="1600" dirty="0" smtClean="0"/>
                <a:t> rénale, rein unique, …</a:t>
              </a:r>
              <a:endParaRPr lang="fr-FR" sz="1600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3568700" y="1413933"/>
              <a:ext cx="3352800" cy="4796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u="sng" dirty="0" smtClean="0"/>
            </a:p>
            <a:p>
              <a:pPr algn="ctr"/>
              <a:endParaRPr lang="fr-FR" sz="2000" b="1" u="sng" dirty="0" smtClean="0"/>
            </a:p>
            <a:p>
              <a:pPr algn="ctr"/>
              <a:r>
                <a:rPr lang="fr-FR" sz="2000" b="1" u="sng" dirty="0" smtClean="0"/>
                <a:t>Bilan complémentaire : </a:t>
              </a:r>
            </a:p>
            <a:p>
              <a:pPr algn="ctr"/>
              <a:endParaRPr lang="fr-FR" dirty="0" smtClean="0"/>
            </a:p>
            <a:p>
              <a:pPr>
                <a:buFontTx/>
                <a:buChar char="-"/>
              </a:pPr>
              <a:r>
                <a:rPr lang="fr-FR" sz="1400" dirty="0" smtClean="0"/>
                <a:t> Etiologique : </a:t>
              </a:r>
            </a:p>
            <a:p>
              <a:pPr lvl="1">
                <a:buFontTx/>
                <a:buChar char="-"/>
              </a:pPr>
              <a:r>
                <a:rPr lang="fr-FR" sz="1400" dirty="0" smtClean="0"/>
                <a:t>Électrophorèse des protéines sériques et urinaires </a:t>
              </a:r>
            </a:p>
            <a:p>
              <a:pPr lvl="1">
                <a:buFontTx/>
                <a:buChar char="-"/>
              </a:pPr>
              <a:r>
                <a:rPr lang="fr-FR" sz="1400" dirty="0" smtClean="0"/>
                <a:t> Bilan auto-immun</a:t>
              </a:r>
            </a:p>
            <a:p>
              <a:pPr lvl="1">
                <a:buFontTx/>
                <a:buChar char="-"/>
              </a:pPr>
              <a:r>
                <a:rPr lang="fr-FR" sz="1400" dirty="0" smtClean="0"/>
                <a:t> GAJ, Hba1c </a:t>
              </a:r>
            </a:p>
            <a:p>
              <a:pPr lvl="1">
                <a:buFontTx/>
                <a:buChar char="-"/>
              </a:pPr>
              <a:r>
                <a:rPr lang="fr-FR" sz="1400" dirty="0" smtClean="0"/>
                <a:t> Bilan génétique</a:t>
              </a:r>
            </a:p>
            <a:p>
              <a:pPr lvl="1">
                <a:buFontTx/>
                <a:buChar char="-"/>
              </a:pPr>
              <a:endParaRPr lang="fr-FR" sz="1400" dirty="0" smtClean="0"/>
            </a:p>
            <a:p>
              <a:pPr>
                <a:buFontTx/>
                <a:buChar char="-"/>
              </a:pPr>
              <a:r>
                <a:rPr lang="fr-FR" sz="1400" dirty="0" smtClean="0"/>
                <a:t> Des complications; </a:t>
              </a:r>
            </a:p>
            <a:p>
              <a:pPr lvl="1">
                <a:buFontTx/>
                <a:buChar char="-"/>
              </a:pPr>
              <a:r>
                <a:rPr lang="fr-FR" sz="1400" dirty="0" smtClean="0"/>
                <a:t> NFS, </a:t>
              </a:r>
              <a:r>
                <a:rPr lang="fr-FR" sz="1400" dirty="0" err="1" smtClean="0"/>
                <a:t>reticulocytes</a:t>
              </a:r>
              <a:r>
                <a:rPr lang="fr-FR" sz="1400" dirty="0" smtClean="0"/>
                <a:t>, bilan martial </a:t>
              </a:r>
            </a:p>
            <a:p>
              <a:pPr lvl="1">
                <a:buFontTx/>
                <a:buChar char="-"/>
              </a:pPr>
              <a:r>
                <a:rPr lang="fr-FR" sz="1400" dirty="0" smtClean="0"/>
                <a:t> Acide urique </a:t>
              </a:r>
            </a:p>
            <a:p>
              <a:pPr lvl="1">
                <a:buFontTx/>
                <a:buChar char="-"/>
              </a:pPr>
              <a:r>
                <a:rPr lang="fr-FR" sz="1400" dirty="0" smtClean="0"/>
                <a:t> Calcémie, </a:t>
              </a:r>
              <a:r>
                <a:rPr lang="fr-FR" sz="1400" dirty="0" err="1" smtClean="0"/>
                <a:t>phosphorémie</a:t>
              </a:r>
              <a:r>
                <a:rPr lang="fr-FR" sz="1400" dirty="0" smtClean="0"/>
                <a:t>, PTH, vitamine D</a:t>
              </a:r>
            </a:p>
            <a:p>
              <a:pPr lvl="1">
                <a:buFontTx/>
                <a:buChar char="-"/>
              </a:pPr>
              <a:r>
                <a:rPr lang="fr-FR" sz="1400" dirty="0" smtClean="0"/>
                <a:t> Réserve alcaline</a:t>
              </a:r>
            </a:p>
            <a:p>
              <a:pPr lvl="1">
                <a:buFontTx/>
                <a:buChar char="-"/>
              </a:pPr>
              <a:endParaRPr lang="fr-FR" dirty="0" smtClean="0"/>
            </a:p>
            <a:p>
              <a:pPr>
                <a:buFontTx/>
                <a:buChar char="-"/>
              </a:pPr>
              <a:endParaRPr lang="fr-FR" dirty="0" smtClean="0"/>
            </a:p>
            <a:p>
              <a:endParaRPr lang="fr-FR" dirty="0"/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6921500" y="1413933"/>
              <a:ext cx="3352800" cy="4796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u="sng" dirty="0" smtClean="0"/>
                <a:t>La ponction biopsie rénale</a:t>
              </a:r>
            </a:p>
            <a:p>
              <a:pPr algn="ctr"/>
              <a:endParaRPr lang="fr-FR" sz="1600" b="1" u="sng" dirty="0" smtClean="0"/>
            </a:p>
            <a:p>
              <a:pPr>
                <a:buFontTx/>
                <a:buChar char="-"/>
              </a:pPr>
              <a:r>
                <a:rPr lang="fr-FR" sz="1600" dirty="0" smtClean="0"/>
                <a:t> </a:t>
              </a:r>
              <a:r>
                <a:rPr lang="fr-FR" sz="1400" dirty="0" smtClean="0"/>
                <a:t>Réalisée par néphrologue ou radiologue </a:t>
              </a:r>
            </a:p>
            <a:p>
              <a:pPr>
                <a:buFontTx/>
                <a:buChar char="-"/>
              </a:pPr>
              <a:endParaRPr lang="fr-FR" sz="1400" dirty="0" smtClean="0"/>
            </a:p>
            <a:p>
              <a:pPr>
                <a:buFontTx/>
                <a:buChar char="-"/>
              </a:pPr>
              <a:r>
                <a:rPr lang="fr-FR" sz="1400" dirty="0" smtClean="0"/>
                <a:t> Hospitalisation de 72h </a:t>
              </a:r>
            </a:p>
            <a:p>
              <a:pPr>
                <a:buFontTx/>
                <a:buChar char="-"/>
              </a:pPr>
              <a:endParaRPr lang="fr-FR" sz="1400" dirty="0" smtClean="0"/>
            </a:p>
            <a:p>
              <a:pPr>
                <a:buFontTx/>
                <a:buChar char="-"/>
              </a:pPr>
              <a:r>
                <a:rPr lang="fr-FR" sz="1400" dirty="0" smtClean="0"/>
                <a:t> Sous anesthésie locale</a:t>
              </a:r>
            </a:p>
            <a:p>
              <a:pPr>
                <a:buFontTx/>
                <a:buChar char="-"/>
              </a:pPr>
              <a:endParaRPr lang="fr-FR" sz="1400" dirty="0" smtClean="0"/>
            </a:p>
            <a:p>
              <a:pPr>
                <a:buFontTx/>
                <a:buChar char="-"/>
              </a:pPr>
              <a:r>
                <a:rPr lang="fr-FR" sz="1400" dirty="0" smtClean="0"/>
                <a:t> 2 à 3 prélèvements : MO, IF, ME </a:t>
              </a:r>
            </a:p>
            <a:p>
              <a:pPr>
                <a:buFontTx/>
                <a:buChar char="-"/>
              </a:pPr>
              <a:endParaRPr lang="fr-FR" sz="1400" dirty="0" smtClean="0"/>
            </a:p>
            <a:p>
              <a:pPr>
                <a:buFontTx/>
                <a:buChar char="-"/>
              </a:pPr>
              <a:r>
                <a:rPr lang="fr-FR" sz="1400" dirty="0" smtClean="0"/>
                <a:t> CI : troubles de l’hémostase, HTA non contrôlée, rein unique ou atrophique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800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0521" t="20741" r="24375" b="46111"/>
          <a:stretch>
            <a:fillRect/>
          </a:stretch>
        </p:blipFill>
        <p:spPr bwMode="auto">
          <a:xfrm>
            <a:off x="457200" y="1663698"/>
            <a:ext cx="8229600" cy="278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9EDEBBD-2412-4881-8520-D4B34DD304CE}"/>
              </a:ext>
            </a:extLst>
          </p:cNvPr>
          <p:cNvSpPr txBox="1"/>
          <p:nvPr/>
        </p:nvSpPr>
        <p:spPr>
          <a:xfrm>
            <a:off x="457200" y="4720856"/>
            <a:ext cx="836619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DFGe : déclin annuel « </a:t>
            </a:r>
            <a:r>
              <a:rPr lang="fr-FR" sz="1600" b="1" i="1" dirty="0"/>
              <a:t>physiologique »</a:t>
            </a:r>
            <a:r>
              <a:rPr lang="fr-FR" sz="1600" b="1" dirty="0"/>
              <a:t> observé après 40 ans &lt; 2 ml/min/1.73m</a:t>
            </a:r>
            <a:r>
              <a:rPr lang="fr-FR" sz="1600" b="1" baseline="30000" dirty="0"/>
              <a:t>2</a:t>
            </a:r>
          </a:p>
          <a:p>
            <a:pPr algn="ctr"/>
            <a:r>
              <a:rPr lang="fr-FR" sz="1600" dirty="0"/>
              <a:t>déclin annuel « modéré » : entre 2 et 5</a:t>
            </a:r>
            <a:r>
              <a:rPr lang="fr-FR" dirty="0"/>
              <a:t> </a:t>
            </a:r>
            <a:r>
              <a:rPr lang="fr-FR" sz="1400" dirty="0"/>
              <a:t>ml/min /1.73m</a:t>
            </a:r>
            <a:r>
              <a:rPr lang="fr-FR" sz="1400" baseline="30000" dirty="0"/>
              <a:t>2</a:t>
            </a:r>
            <a:r>
              <a:rPr lang="fr-FR" sz="1600" dirty="0"/>
              <a:t>, déclin annuel « rapide » : ≥ 5 </a:t>
            </a:r>
            <a:r>
              <a:rPr lang="fr-FR" sz="1400" dirty="0"/>
              <a:t>ml/min/ /1.73m</a:t>
            </a:r>
            <a:r>
              <a:rPr lang="fr-FR" sz="1400" baseline="30000" dirty="0"/>
              <a:t>2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57200" y="5680754"/>
            <a:ext cx="61215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i="1" dirty="0" smtClean="0"/>
              <a:t>HAS 2021 Guide du parcours de soins – Maladie rénale chronique de l’adulte (MRC)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3704"/>
            <a:ext cx="8229600" cy="11263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Bilan de la maladie rénale chronique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" y="1130027"/>
            <a:ext cx="349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Le stade?: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Diagnostic?</a:t>
            </a:r>
          </a:p>
          <a:p>
            <a:endParaRPr lang="fr-FR" b="1" dirty="0" smtClean="0"/>
          </a:p>
          <a:p>
            <a:r>
              <a:rPr lang="fr-FR" b="1" dirty="0" smtClean="0"/>
              <a:t>Risque d’évolution? On l’adresse à un néphrologue? </a:t>
            </a:r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Diagnostic?</a:t>
            </a:r>
          </a:p>
          <a:p>
            <a:endParaRPr lang="fr-FR" b="1" dirty="0" smtClean="0"/>
          </a:p>
          <a:p>
            <a:r>
              <a:rPr lang="fr-FR" b="1" dirty="0" smtClean="0"/>
              <a:t>Risque d’évolution? On l’adresse à un néphrologue? </a:t>
            </a:r>
          </a:p>
          <a:p>
            <a:pPr lvl="1"/>
            <a:r>
              <a:rPr lang="en-US" i="1" dirty="0" smtClean="0">
                <a:hlinkClick r:id="rId2"/>
              </a:rPr>
              <a:t>The Kidney Failure Risk Equation</a:t>
            </a:r>
            <a:r>
              <a:rPr lang="fr-FR" dirty="0" smtClean="0"/>
              <a:t> 30% à 2 ans et 75% à 5 ans </a:t>
            </a:r>
          </a:p>
          <a:p>
            <a:pPr lvl="1"/>
            <a:r>
              <a:rPr lang="fr-FR" dirty="0" smtClean="0"/>
              <a:t>Oui on l’adresse à un néphrologue</a:t>
            </a:r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0417" t="26111" r="23542" b="21111"/>
          <a:stretch>
            <a:fillRect/>
          </a:stretch>
        </p:blipFill>
        <p:spPr bwMode="auto">
          <a:xfrm>
            <a:off x="616688" y="1446951"/>
            <a:ext cx="8272130" cy="438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1" y="5829027"/>
            <a:ext cx="61349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i="1" dirty="0" smtClean="0"/>
              <a:t>HAS 2021 Guide du parcours de soins – Maladie rénale chronique de l’adulte (MRC)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3704"/>
            <a:ext cx="8229600" cy="11263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Bilan de la maladie rénale chronique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91116" y="999460"/>
            <a:ext cx="40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Le risque de progression? </a:t>
            </a:r>
            <a:endParaRPr lang="fr-FR" b="1" i="1" dirty="0"/>
          </a:p>
        </p:txBody>
      </p:sp>
    </p:spTree>
    <p:extLst>
      <p:ext uri="{BB962C8B-B14F-4D97-AF65-F5344CB8AC3E}">
        <p14:creationId xmlns="" xmlns:p14="http://schemas.microsoft.com/office/powerpoint/2010/main" val="33800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57200" y="4144962"/>
            <a:ext cx="8229600" cy="1455738"/>
          </a:xfrm>
        </p:spPr>
        <p:txBody>
          <a:bodyPr>
            <a:noAutofit/>
          </a:bodyPr>
          <a:lstStyle/>
          <a:p>
            <a:pPr algn="just"/>
            <a:r>
              <a:rPr lang="fr-FR" sz="1400" b="1" dirty="0" smtClean="0"/>
              <a:t>Ce score de risque prend en compte les 4 éléments cliniques suivants : âge, sexe, DFG, albuminurie. </a:t>
            </a:r>
          </a:p>
          <a:p>
            <a:pPr algn="just"/>
            <a:endParaRPr lang="fr-FR" sz="1400" b="1" dirty="0" smtClean="0"/>
          </a:p>
          <a:p>
            <a:pPr algn="just"/>
            <a:r>
              <a:rPr lang="fr-FR" sz="1400" b="1" dirty="0" smtClean="0"/>
              <a:t>Ce score de risque donne une échelle du risque de progression vers l’IRT exprimé de 0 à 100% à un horizon de 2 ans ou 5 ans. Il n’est validé que chez l’adulte (&gt; 18 ans) et pour des valeurs de DFG &lt; 60 ml/min/1,73m2.</a:t>
            </a:r>
          </a:p>
          <a:p>
            <a:endParaRPr lang="fr-FR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01799" y="5934670"/>
            <a:ext cx="6121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hlinkClick r:id="rId2"/>
              </a:rPr>
              <a:t>The Kidney Failure Risk Equation</a:t>
            </a:r>
            <a:endParaRPr lang="fr-FR" sz="1400" b="1" i="1" dirty="0" smtClean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 l="12500" t="11667" r="16250" b="9630"/>
          <a:stretch>
            <a:fillRect/>
          </a:stretch>
        </p:blipFill>
        <p:spPr bwMode="auto">
          <a:xfrm>
            <a:off x="203200" y="1130027"/>
            <a:ext cx="4432300" cy="27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851400" y="1083248"/>
            <a:ext cx="4025900" cy="2862322"/>
          </a:xfrm>
          <a:prstGeom prst="rect">
            <a:avLst/>
          </a:prstGeom>
          <a:noFill/>
          <a:ln w="57150">
            <a:solidFill>
              <a:srgbClr val="304450"/>
            </a:solidFill>
          </a:ln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dirty="0" smtClean="0"/>
              <a:t> SRR &lt; 5% à 5 ans = risque faible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SRR 5-15% à 5 ans = risque intermédiaire = adressage spécialisé souhaitable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SRR &gt;15% à 5 ans = risque élevé = adressage spécialisé nécessaire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704"/>
            <a:ext cx="8229600" cy="11263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Bilan de la maladie rénale chronique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800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Diagnostic?</a:t>
            </a:r>
          </a:p>
          <a:p>
            <a:endParaRPr lang="fr-FR" b="1" dirty="0" smtClean="0"/>
          </a:p>
          <a:p>
            <a:r>
              <a:rPr lang="fr-FR" b="1" dirty="0" smtClean="0"/>
              <a:t>Risque d’évolution? On l’adresse à un néphrologue? </a:t>
            </a:r>
          </a:p>
          <a:p>
            <a:endParaRPr lang="fr-FR" b="1" dirty="0" smtClean="0"/>
          </a:p>
          <a:p>
            <a:r>
              <a:rPr lang="fr-FR" b="1" dirty="0" smtClean="0"/>
              <a:t>Prise en charge? </a:t>
            </a:r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/>
              <a:t>Diagnostic?</a:t>
            </a:r>
          </a:p>
          <a:p>
            <a:endParaRPr lang="fr-FR" b="1" dirty="0" smtClean="0"/>
          </a:p>
          <a:p>
            <a:r>
              <a:rPr lang="fr-FR" b="1" dirty="0" smtClean="0"/>
              <a:t>Risque d’évolution? On l’adresse à un néphrologue? </a:t>
            </a:r>
          </a:p>
          <a:p>
            <a:endParaRPr lang="fr-FR" b="1" dirty="0" smtClean="0"/>
          </a:p>
          <a:p>
            <a:r>
              <a:rPr lang="fr-FR" b="1" dirty="0" smtClean="0"/>
              <a:t>Prise en charge? </a:t>
            </a:r>
          </a:p>
          <a:p>
            <a:pPr lvl="1"/>
            <a:r>
              <a:rPr lang="fr-FR" dirty="0" smtClean="0"/>
              <a:t>Arrêt AINS </a:t>
            </a:r>
          </a:p>
          <a:p>
            <a:pPr lvl="1"/>
            <a:r>
              <a:rPr lang="fr-FR" dirty="0" smtClean="0"/>
              <a:t>CI METFORMINE </a:t>
            </a:r>
          </a:p>
          <a:p>
            <a:pPr lvl="1"/>
            <a:r>
              <a:rPr lang="fr-FR" dirty="0" smtClean="0"/>
              <a:t>Traitement HTA bi ou trithérapie </a:t>
            </a:r>
          </a:p>
          <a:p>
            <a:pPr lvl="1"/>
            <a:r>
              <a:rPr lang="fr-FR" dirty="0" smtClean="0"/>
              <a:t>Traitement du diabète : iSGLT2 (mais peu d’action sur le diabète, analogue GLP1, insulinothérapie)</a:t>
            </a:r>
          </a:p>
          <a:p>
            <a:pPr lvl="1"/>
            <a:r>
              <a:rPr lang="fr-FR" dirty="0" smtClean="0"/>
              <a:t>iSGLT2 </a:t>
            </a:r>
            <a:endParaRPr lang="fr-FR" dirty="0" smtClean="0"/>
          </a:p>
          <a:p>
            <a:pPr lvl="1"/>
            <a:r>
              <a:rPr lang="fr-FR" dirty="0" smtClean="0"/>
              <a:t>Dépistage SAOS</a:t>
            </a:r>
            <a:endParaRPr lang="fr-FR" dirty="0" smtClean="0"/>
          </a:p>
          <a:p>
            <a:pPr lvl="1"/>
            <a:r>
              <a:rPr lang="fr-FR" dirty="0" smtClean="0"/>
              <a:t>Régime diabétique, hyposodé &lt; </a:t>
            </a:r>
            <a:r>
              <a:rPr lang="fr-FR" dirty="0" smtClean="0"/>
              <a:t>6g/j </a:t>
            </a:r>
            <a:r>
              <a:rPr lang="fr-FR" dirty="0" smtClean="0"/>
              <a:t>et </a:t>
            </a:r>
            <a:r>
              <a:rPr lang="fr-FR" dirty="0" err="1" smtClean="0"/>
              <a:t>hypoprotidique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Autre : correction anémie, acidose métabolique, métabolisme </a:t>
            </a:r>
            <a:r>
              <a:rPr lang="fr-FR" dirty="0" err="1" smtClean="0"/>
              <a:t>phospho-calcique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Activité physique et perte de poids </a:t>
            </a:r>
          </a:p>
          <a:p>
            <a:endParaRPr lang="fr-FR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Evolution (18 mois plus tard): </a:t>
            </a:r>
          </a:p>
          <a:p>
            <a:pPr>
              <a:buNone/>
            </a:pPr>
            <a:r>
              <a:rPr lang="fr-FR" dirty="0" smtClean="0"/>
              <a:t>- DFG : 14 </a:t>
            </a:r>
            <a:r>
              <a:rPr lang="fr-FR" dirty="0" err="1" smtClean="0"/>
              <a:t>mL</a:t>
            </a:r>
            <a:r>
              <a:rPr lang="fr-FR" dirty="0" smtClean="0"/>
              <a:t>/min</a:t>
            </a:r>
          </a:p>
          <a:p>
            <a:pPr>
              <a:buFontTx/>
              <a:buChar char="-"/>
            </a:pPr>
            <a:r>
              <a:rPr lang="fr-FR" dirty="0" smtClean="0"/>
              <a:t>Clinique Asthénie majeure, Anorexie, Prurit, Surcharge </a:t>
            </a:r>
            <a:r>
              <a:rPr lang="fr-FR" dirty="0" err="1" smtClean="0"/>
              <a:t>hydrosodée</a:t>
            </a:r>
            <a:r>
              <a:rPr lang="fr-FR" dirty="0" smtClean="0"/>
              <a:t> intermittente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Diagnostic? Prise en charge?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Evolution (18 mois plus tard): </a:t>
            </a:r>
          </a:p>
          <a:p>
            <a:pPr>
              <a:buNone/>
            </a:pPr>
            <a:r>
              <a:rPr lang="fr-FR" dirty="0" smtClean="0"/>
              <a:t>- DFG : 14 </a:t>
            </a:r>
            <a:r>
              <a:rPr lang="fr-FR" dirty="0" err="1" smtClean="0"/>
              <a:t>mL</a:t>
            </a:r>
            <a:r>
              <a:rPr lang="fr-FR" dirty="0" smtClean="0"/>
              <a:t>/min</a:t>
            </a:r>
          </a:p>
          <a:p>
            <a:pPr>
              <a:buFontTx/>
              <a:buChar char="-"/>
            </a:pPr>
            <a:r>
              <a:rPr lang="fr-FR" dirty="0" smtClean="0"/>
              <a:t>Clinique Asthénie majeure, Anorexie, Prurit, Surcharge </a:t>
            </a:r>
            <a:r>
              <a:rPr lang="fr-FR" dirty="0" err="1" smtClean="0"/>
              <a:t>hydrosodée</a:t>
            </a:r>
            <a:r>
              <a:rPr lang="fr-FR" dirty="0" smtClean="0"/>
              <a:t> intermittente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Diagnostic? Prise en charge? </a:t>
            </a:r>
          </a:p>
          <a:p>
            <a:pPr>
              <a:buFontTx/>
              <a:buChar char="-"/>
            </a:pPr>
            <a:r>
              <a:rPr lang="fr-FR" dirty="0" smtClean="0"/>
              <a:t>Syndrome urémique </a:t>
            </a:r>
          </a:p>
          <a:p>
            <a:pPr>
              <a:buFontTx/>
              <a:buChar char="-"/>
            </a:pPr>
            <a:r>
              <a:rPr lang="fr-FR" dirty="0" smtClean="0"/>
              <a:t>Information sur les techniques de suppléance rénale (greffe, dialyse, traitement conservateur) </a:t>
            </a:r>
          </a:p>
          <a:p>
            <a:pPr>
              <a:buFontTx/>
              <a:buChar char="-"/>
            </a:pPr>
            <a:r>
              <a:rPr lang="fr-FR" dirty="0" smtClean="0"/>
              <a:t>Bilan pré-greffe et inscription</a:t>
            </a:r>
          </a:p>
          <a:p>
            <a:pPr>
              <a:buFontTx/>
              <a:buChar char="-"/>
            </a:pPr>
            <a:r>
              <a:rPr lang="fr-FR" dirty="0" smtClean="0"/>
              <a:t>Préparation à la dialyse selon le choix de la patiente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smtClean="0"/>
              <a:t>1/Ancienneté de l’atteinte rénale : </a:t>
            </a:r>
          </a:p>
          <a:p>
            <a:pPr lvl="1"/>
            <a:r>
              <a:rPr lang="fr-FR" sz="2400" dirty="0" smtClean="0"/>
              <a:t>Antériorité de créatinémie</a:t>
            </a:r>
          </a:p>
          <a:p>
            <a:pPr lvl="1"/>
            <a:r>
              <a:rPr lang="fr-FR" sz="2400" dirty="0" smtClean="0"/>
              <a:t>Sinon taille des reins à l’échographie </a:t>
            </a:r>
          </a:p>
          <a:p>
            <a:pPr lvl="1"/>
            <a:r>
              <a:rPr lang="fr-FR" sz="2400" dirty="0" smtClean="0"/>
              <a:t>Contexte à risque? 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b="1" dirty="0" smtClean="0"/>
              <a:t>Créatinémie il y a 3 mois : 95 </a:t>
            </a:r>
            <a:r>
              <a:rPr lang="fr-FR" b="1" dirty="0" err="1" smtClean="0"/>
              <a:t>micromol</a:t>
            </a:r>
            <a:r>
              <a:rPr lang="fr-FR" b="1" dirty="0" smtClean="0"/>
              <a:t>/l</a:t>
            </a:r>
          </a:p>
          <a:p>
            <a:pPr lvl="1">
              <a:buNone/>
            </a:pPr>
            <a:r>
              <a:rPr lang="fr-FR" b="1" dirty="0" smtClean="0"/>
              <a:t>=&gt; </a:t>
            </a:r>
            <a:r>
              <a:rPr lang="fr-FR" b="1" dirty="0" smtClean="0"/>
              <a:t>Insuffisance rénale aigue </a:t>
            </a:r>
            <a:endParaRPr lang="fr-FR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Après 14 mois d’attente, greffe rénale à partir d’un donneur décédé.</a:t>
            </a:r>
          </a:p>
          <a:p>
            <a:pPr>
              <a:buNone/>
            </a:pPr>
            <a:r>
              <a:rPr lang="fr-FR" dirty="0" smtClean="0"/>
              <a:t>Intervention sans complication.</a:t>
            </a:r>
          </a:p>
          <a:p>
            <a:pPr>
              <a:buNone/>
            </a:pPr>
            <a:r>
              <a:rPr lang="fr-FR" dirty="0" smtClean="0"/>
              <a:t>Reprise de diurèse immédiate.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Evolution post-greffe (6 mois): </a:t>
            </a:r>
          </a:p>
          <a:p>
            <a:pPr>
              <a:buNone/>
            </a:pPr>
            <a:r>
              <a:rPr lang="fr-FR" dirty="0" smtClean="0"/>
              <a:t>DFG : 58 </a:t>
            </a:r>
            <a:r>
              <a:rPr lang="fr-FR" dirty="0" err="1" smtClean="0"/>
              <a:t>mL</a:t>
            </a:r>
            <a:r>
              <a:rPr lang="fr-FR" dirty="0" smtClean="0"/>
              <a:t>/min</a:t>
            </a:r>
          </a:p>
          <a:p>
            <a:pPr>
              <a:buNone/>
            </a:pPr>
            <a:r>
              <a:rPr lang="fr-FR" dirty="0" err="1" smtClean="0"/>
              <a:t>Hb</a:t>
            </a:r>
            <a:r>
              <a:rPr lang="fr-FR" dirty="0" smtClean="0"/>
              <a:t> normalisée</a:t>
            </a:r>
          </a:p>
          <a:p>
            <a:pPr>
              <a:buNone/>
            </a:pPr>
            <a:r>
              <a:rPr lang="fr-FR" dirty="0" smtClean="0"/>
              <a:t>Disparition des troubles phosphocalciques</a:t>
            </a:r>
          </a:p>
          <a:p>
            <a:pPr>
              <a:buNone/>
            </a:pPr>
            <a:r>
              <a:rPr lang="fr-FR" dirty="0" smtClean="0"/>
              <a:t>Amélioration qualité de vie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4800" dirty="0" smtClean="0"/>
              <a:t>Monsieur B., 45 ans, consulte pour </a:t>
            </a:r>
            <a:r>
              <a:rPr lang="fr-FR" sz="4800" dirty="0" smtClean="0"/>
              <a:t>une </a:t>
            </a:r>
            <a:r>
              <a:rPr lang="fr-FR" sz="4800" b="1" dirty="0" smtClean="0"/>
              <a:t>douleur lombaire brutale droite, sans fièvre, associée à l’apparition d’une hématurie </a:t>
            </a:r>
            <a:r>
              <a:rPr lang="fr-FR" sz="4800" b="1" dirty="0" err="1" smtClean="0"/>
              <a:t>macrosocpique</a:t>
            </a:r>
            <a:r>
              <a:rPr lang="fr-FR" sz="4800" b="1" dirty="0" smtClean="0"/>
              <a:t>. </a:t>
            </a:r>
            <a:endParaRPr lang="fr-FR" sz="4800" dirty="0" smtClean="0"/>
          </a:p>
          <a:p>
            <a:endParaRPr lang="fr-FR" sz="4800" dirty="0" smtClean="0"/>
          </a:p>
          <a:p>
            <a:pPr>
              <a:buNone/>
            </a:pPr>
            <a:r>
              <a:rPr lang="fr-FR" sz="4800" b="1" dirty="0" smtClean="0"/>
              <a:t>Antécédents: </a:t>
            </a:r>
          </a:p>
          <a:p>
            <a:r>
              <a:rPr lang="fr-FR" sz="4800" b="1" dirty="0" smtClean="0"/>
              <a:t>Antécédents familiaux :</a:t>
            </a:r>
            <a:endParaRPr lang="fr-FR" sz="4800" dirty="0" smtClean="0"/>
          </a:p>
          <a:p>
            <a:pPr lvl="1"/>
            <a:r>
              <a:rPr lang="fr-FR" sz="4800" dirty="0" smtClean="0"/>
              <a:t>Père décédé à 58 ans d’insuffisance rénale terminale, dialysé depuis l’âge de 52 ans</a:t>
            </a:r>
          </a:p>
          <a:p>
            <a:pPr lvl="1"/>
            <a:r>
              <a:rPr lang="fr-FR" sz="4800" dirty="0" smtClean="0"/>
              <a:t>Tante paternelle suivie pour “kystes rénaux”</a:t>
            </a:r>
          </a:p>
          <a:p>
            <a:r>
              <a:rPr lang="fr-FR" sz="4800" b="1" dirty="0" smtClean="0"/>
              <a:t>Antécédents personnels :</a:t>
            </a:r>
            <a:endParaRPr lang="fr-FR" sz="4800" dirty="0" smtClean="0"/>
          </a:p>
          <a:p>
            <a:pPr lvl="1"/>
            <a:r>
              <a:rPr lang="fr-FR" sz="4800" dirty="0" smtClean="0"/>
              <a:t>Hypertension artérielle diagnostiquée à 38 </a:t>
            </a:r>
            <a:r>
              <a:rPr lang="fr-FR" sz="4800" dirty="0" smtClean="0"/>
              <a:t>ans</a:t>
            </a:r>
          </a:p>
          <a:p>
            <a:pPr lvl="1">
              <a:buNone/>
            </a:pPr>
            <a:endParaRPr lang="fr-FR" sz="4800" dirty="0" smtClean="0"/>
          </a:p>
          <a:p>
            <a:r>
              <a:rPr lang="fr-FR" sz="5600" dirty="0" smtClean="0"/>
              <a:t>Pas de traitement</a:t>
            </a:r>
            <a:endParaRPr lang="fr-FR" sz="5600" dirty="0" smtClean="0"/>
          </a:p>
          <a:p>
            <a:pPr lvl="1"/>
            <a:endParaRPr lang="fr-FR" sz="4800" dirty="0" smtClean="0"/>
          </a:p>
          <a:p>
            <a:pPr>
              <a:buNone/>
            </a:pPr>
            <a:r>
              <a:rPr lang="fr-FR" sz="4800" b="1" dirty="0" smtClean="0"/>
              <a:t>Examen clinique: </a:t>
            </a:r>
          </a:p>
          <a:p>
            <a:r>
              <a:rPr lang="fr-FR" sz="4800" dirty="0" smtClean="0"/>
              <a:t>TA : 155/95 </a:t>
            </a:r>
            <a:r>
              <a:rPr lang="fr-FR" sz="4800" dirty="0" err="1" smtClean="0"/>
              <a:t>mmHg</a:t>
            </a:r>
            <a:endParaRPr lang="fr-FR" sz="4800" dirty="0" smtClean="0"/>
          </a:p>
          <a:p>
            <a:r>
              <a:rPr lang="fr-FR" sz="4800" dirty="0" smtClean="0"/>
              <a:t>IMC : 26 kg/m²</a:t>
            </a:r>
          </a:p>
          <a:p>
            <a:r>
              <a:rPr lang="fr-FR" sz="4800" dirty="0" smtClean="0"/>
              <a:t>Apyrétique</a:t>
            </a:r>
          </a:p>
          <a:p>
            <a:r>
              <a:rPr lang="fr-FR" sz="4800" dirty="0" smtClean="0"/>
              <a:t>Sensibilité lombaire droite</a:t>
            </a:r>
          </a:p>
          <a:p>
            <a:r>
              <a:rPr lang="fr-FR" sz="4800" dirty="0" smtClean="0"/>
              <a:t>Reins palpables et augmentés de volume</a:t>
            </a:r>
          </a:p>
          <a:p>
            <a:r>
              <a:rPr lang="fr-FR" sz="4800" dirty="0" smtClean="0"/>
              <a:t>Pas d’œdèmes périphériques</a:t>
            </a:r>
          </a:p>
          <a:p>
            <a:endParaRPr lang="fr-FR" sz="4800" dirty="0" smtClean="0"/>
          </a:p>
          <a:p>
            <a:pPr>
              <a:buNone/>
            </a:pPr>
            <a:r>
              <a:rPr lang="fr-FR" sz="4800" b="1" dirty="0" smtClean="0"/>
              <a:t>Examens biologiques: </a:t>
            </a:r>
          </a:p>
          <a:p>
            <a:r>
              <a:rPr lang="fr-FR" sz="4800" dirty="0" smtClean="0"/>
              <a:t>Créatinine 145 µmol/L, DFG estimé 52 </a:t>
            </a:r>
            <a:r>
              <a:rPr lang="fr-FR" sz="4800" dirty="0" err="1" smtClean="0"/>
              <a:t>mL</a:t>
            </a:r>
            <a:r>
              <a:rPr lang="fr-FR" sz="4800" dirty="0" smtClean="0"/>
              <a:t>/min/1,73 m², Protéinurie 0,5 g/24h, BU Hématurie +++</a:t>
            </a:r>
          </a:p>
          <a:p>
            <a:r>
              <a:rPr lang="fr-FR" sz="4800" dirty="0" smtClean="0"/>
              <a:t>CRP 120 mg/l </a:t>
            </a:r>
          </a:p>
          <a:p>
            <a:r>
              <a:rPr lang="fr-FR" sz="4800" dirty="0" smtClean="0"/>
              <a:t>Bilan hépatique normal </a:t>
            </a:r>
          </a:p>
          <a:p>
            <a:r>
              <a:rPr lang="fr-FR" sz="4800" dirty="0" err="1" smtClean="0"/>
              <a:t>Hb</a:t>
            </a:r>
            <a:r>
              <a:rPr lang="fr-FR" sz="4800" dirty="0" smtClean="0"/>
              <a:t> 17 g/dl 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1/Ancienneté de l’atteinte </a:t>
            </a:r>
            <a:r>
              <a:rPr lang="fr-FR" b="1" dirty="0" smtClean="0"/>
              <a:t>rénale</a:t>
            </a:r>
          </a:p>
          <a:p>
            <a:pPr lvl="1">
              <a:buNone/>
            </a:pP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1/Ancienneté de l’atteinte </a:t>
            </a:r>
            <a:r>
              <a:rPr lang="fr-FR" b="1" dirty="0" smtClean="0"/>
              <a:t>rénale</a:t>
            </a:r>
          </a:p>
          <a:p>
            <a:pPr lvl="1"/>
            <a:r>
              <a:rPr lang="fr-FR" dirty="0" smtClean="0"/>
              <a:t>DFG non connu </a:t>
            </a:r>
          </a:p>
          <a:p>
            <a:pPr lvl="1"/>
            <a:r>
              <a:rPr lang="fr-FR" dirty="0" smtClean="0"/>
              <a:t>Mais antécédents familiaux </a:t>
            </a:r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b="1" dirty="0" smtClean="0"/>
              <a:t>=&gt; maladie rénale génétique? </a:t>
            </a:r>
            <a:endParaRPr lang="fr-FR" b="1" dirty="0" smtClean="0"/>
          </a:p>
          <a:p>
            <a:pPr lvl="1"/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1/Ancienneté de l’atteinte rénale</a:t>
            </a:r>
          </a:p>
          <a:p>
            <a:endParaRPr lang="fr-FR" b="1" dirty="0" smtClean="0"/>
          </a:p>
          <a:p>
            <a:r>
              <a:rPr lang="fr-FR" b="1" dirty="0" smtClean="0"/>
              <a:t>2/ Signes de gravité et d’urgence </a:t>
            </a:r>
          </a:p>
          <a:p>
            <a:endParaRPr lang="fr-FR" b="1" dirty="0" smtClean="0"/>
          </a:p>
          <a:p>
            <a:endParaRPr lang="fr-FR" b="1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1/Ancienneté de l’atteinte rénale</a:t>
            </a:r>
          </a:p>
          <a:p>
            <a:endParaRPr lang="fr-FR" b="1" dirty="0" smtClean="0"/>
          </a:p>
          <a:p>
            <a:r>
              <a:rPr lang="fr-FR" b="1" dirty="0" smtClean="0"/>
              <a:t>2/ Signes de gravité et </a:t>
            </a:r>
            <a:r>
              <a:rPr lang="fr-FR" b="1" dirty="0" smtClean="0"/>
              <a:t>d’urgence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dirty="0" smtClean="0"/>
              <a:t>Aucun 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1/Ancienneté de l’atteinte rénale</a:t>
            </a:r>
          </a:p>
          <a:p>
            <a:endParaRPr lang="fr-FR" b="1" dirty="0" smtClean="0"/>
          </a:p>
          <a:p>
            <a:r>
              <a:rPr lang="fr-FR" b="1" dirty="0" smtClean="0"/>
              <a:t>2/ Signes de gravité et </a:t>
            </a:r>
            <a:r>
              <a:rPr lang="fr-FR" b="1" dirty="0" smtClean="0"/>
              <a:t>d’urgence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dirty="0" smtClean="0"/>
              <a:t>Aucun 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1/Ancienneté de l’atteinte rénale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2/ Signes de gravité et </a:t>
            </a:r>
            <a:r>
              <a:rPr lang="fr-FR" sz="2800" b="1" dirty="0" smtClean="0"/>
              <a:t>d’urgence</a:t>
            </a:r>
          </a:p>
          <a:p>
            <a:endParaRPr lang="fr-FR" b="1" dirty="0" smtClean="0"/>
          </a:p>
          <a:p>
            <a:r>
              <a:rPr lang="fr-FR" sz="2800" b="1" dirty="0" smtClean="0"/>
              <a:t>3/ Arrêt des </a:t>
            </a:r>
            <a:r>
              <a:rPr lang="fr-FR" sz="2800" b="1" dirty="0" err="1" smtClean="0"/>
              <a:t>néphrotoxiques</a:t>
            </a:r>
            <a:r>
              <a:rPr lang="fr-FR" sz="2800" b="1" dirty="0" smtClean="0"/>
              <a:t> (AINS++) et adaptation des posologies des traitements </a:t>
            </a:r>
          </a:p>
          <a:p>
            <a:endParaRPr lang="fr-FR" sz="2200" b="1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1/Ancienneté de l’atteinte rénale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2/ Signes de gravité et </a:t>
            </a:r>
            <a:r>
              <a:rPr lang="fr-FR" sz="2800" b="1" dirty="0" smtClean="0"/>
              <a:t>d’urgence</a:t>
            </a:r>
          </a:p>
          <a:p>
            <a:endParaRPr lang="fr-FR" b="1" dirty="0" smtClean="0"/>
          </a:p>
          <a:p>
            <a:r>
              <a:rPr lang="fr-FR" sz="2800" b="1" dirty="0" smtClean="0"/>
              <a:t>3/ Arrêt des </a:t>
            </a:r>
            <a:r>
              <a:rPr lang="fr-FR" sz="2800" b="1" dirty="0" err="1" smtClean="0"/>
              <a:t>néphrotoxiques</a:t>
            </a:r>
            <a:r>
              <a:rPr lang="fr-FR" sz="2800" b="1" dirty="0" smtClean="0"/>
              <a:t> (AINS++) et adaptation des posologies des </a:t>
            </a:r>
            <a:r>
              <a:rPr lang="fr-FR" sz="2800" b="1" dirty="0" smtClean="0"/>
              <a:t>traitements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4/ Imagerie rénale : 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5/ Cause? </a:t>
            </a:r>
          </a:p>
          <a:p>
            <a:pPr lvl="1"/>
            <a:r>
              <a:rPr lang="fr-FR" sz="1800" dirty="0" smtClean="0"/>
              <a:t>FO RDP</a:t>
            </a:r>
          </a:p>
          <a:p>
            <a:pPr lvl="1"/>
            <a:r>
              <a:rPr lang="fr-FR" sz="1800" dirty="0" smtClean="0"/>
              <a:t>Hba1c 10% </a:t>
            </a:r>
          </a:p>
          <a:p>
            <a:pPr lvl="1"/>
            <a:r>
              <a:rPr lang="fr-FR" sz="1800" dirty="0" smtClean="0"/>
              <a:t>Holter TA : TA le jour à 150/90 et la nuit à 160/90</a:t>
            </a:r>
          </a:p>
          <a:p>
            <a:pPr lvl="1"/>
            <a:r>
              <a:rPr lang="fr-FR" sz="1800" dirty="0" smtClean="0"/>
              <a:t>Protéinurie : activité de la maladie sous </a:t>
            </a:r>
            <a:r>
              <a:rPr lang="fr-FR" sz="1800" dirty="0" err="1" smtClean="0"/>
              <a:t>jacante</a:t>
            </a:r>
            <a:r>
              <a:rPr lang="fr-FR" sz="1800" dirty="0" smtClean="0"/>
              <a:t>? </a:t>
            </a:r>
          </a:p>
          <a:p>
            <a:r>
              <a:rPr lang="fr-FR" sz="2800" b="1" dirty="0" smtClean="0"/>
              <a:t> </a:t>
            </a:r>
            <a:endParaRPr lang="fr-FR" sz="2800" b="1" dirty="0" smtClean="0"/>
          </a:p>
          <a:p>
            <a:endParaRPr lang="fr-FR" sz="2200" b="1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1/Ancienneté de l’atteinte rénale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2/ Signes de gravité et </a:t>
            </a:r>
            <a:r>
              <a:rPr lang="fr-FR" sz="2800" b="1" dirty="0" smtClean="0"/>
              <a:t>d’urgence</a:t>
            </a:r>
          </a:p>
          <a:p>
            <a:endParaRPr lang="fr-FR" b="1" dirty="0" smtClean="0"/>
          </a:p>
          <a:p>
            <a:r>
              <a:rPr lang="fr-FR" sz="2400" b="1" dirty="0" smtClean="0"/>
              <a:t>3/ Arrêt des </a:t>
            </a:r>
            <a:r>
              <a:rPr lang="fr-FR" sz="2400" b="1" dirty="0" err="1" smtClean="0"/>
              <a:t>néphrotoxiques</a:t>
            </a:r>
            <a:r>
              <a:rPr lang="fr-FR" sz="2400" b="1" dirty="0" smtClean="0"/>
              <a:t> (AINS++) et adaptation des posologies des </a:t>
            </a:r>
            <a:r>
              <a:rPr lang="fr-FR" sz="2400" b="1" dirty="0" smtClean="0"/>
              <a:t>traitements</a:t>
            </a:r>
          </a:p>
          <a:p>
            <a:endParaRPr lang="fr-FR" sz="2200" b="1" dirty="0" smtClean="0"/>
          </a:p>
          <a:p>
            <a:r>
              <a:rPr lang="fr-FR" sz="2800" b="1" dirty="0" smtClean="0"/>
              <a:t>4/ Imagerie rénale : </a:t>
            </a:r>
          </a:p>
          <a:p>
            <a:endParaRPr lang="fr-FR" sz="2200" b="1" dirty="0" smtClean="0"/>
          </a:p>
          <a:p>
            <a:endParaRPr lang="fr-FR" sz="2200" b="1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1/Ancienneté de l’atteinte rénale</a:t>
            </a:r>
          </a:p>
          <a:p>
            <a:endParaRPr lang="fr-FR" b="1" dirty="0" smtClean="0"/>
          </a:p>
          <a:p>
            <a:r>
              <a:rPr lang="fr-FR" sz="2800" b="1" dirty="0" smtClean="0"/>
              <a:t>2/ Signes de gravité et d’urgence </a:t>
            </a:r>
            <a:r>
              <a:rPr lang="fr-FR" b="1" dirty="0" smtClean="0"/>
              <a:t>:</a:t>
            </a:r>
          </a:p>
          <a:p>
            <a:pPr lvl="1"/>
            <a:r>
              <a:rPr lang="fr-FR" sz="2400" dirty="0" smtClean="0"/>
              <a:t>Hyperkaliémie menaçante</a:t>
            </a:r>
          </a:p>
          <a:p>
            <a:pPr lvl="1"/>
            <a:r>
              <a:rPr lang="fr-FR" sz="2400" dirty="0" smtClean="0"/>
              <a:t>Surcharge pulmonaire et oligurie </a:t>
            </a:r>
          </a:p>
          <a:p>
            <a:pPr lvl="1"/>
            <a:r>
              <a:rPr lang="fr-FR" sz="2400" dirty="0" smtClean="0"/>
              <a:t>HTA sévère non tolérée </a:t>
            </a:r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b="1" dirty="0" smtClean="0"/>
              <a:t>=&gt; Ici à priori pas de signe d’urgence mais tableau de surcharge</a:t>
            </a:r>
          </a:p>
          <a:p>
            <a:pPr lvl="1">
              <a:buNone/>
            </a:pPr>
            <a:endParaRPr lang="fr-FR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Imagerie: 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Échographie rénale</a:t>
            </a:r>
          </a:p>
          <a:p>
            <a:pPr lvl="1"/>
            <a:r>
              <a:rPr lang="fr-FR" dirty="0" smtClean="0"/>
              <a:t>Reins augmentés de taille (&gt; 15 cm)</a:t>
            </a:r>
          </a:p>
          <a:p>
            <a:pPr lvl="1"/>
            <a:r>
              <a:rPr lang="fr-FR" dirty="0" smtClean="0"/>
              <a:t>Multiples kystes bilatéraux de tailles variables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Scanner abdominal</a:t>
            </a:r>
          </a:p>
          <a:p>
            <a:pPr lvl="1"/>
            <a:r>
              <a:rPr lang="fr-FR" dirty="0" smtClean="0"/>
              <a:t>Confirme la présence de multiples kystes corticaux et médullaires bilatéraux</a:t>
            </a:r>
          </a:p>
          <a:p>
            <a:pPr lvl="1"/>
            <a:r>
              <a:rPr lang="fr-FR" dirty="0" smtClean="0"/>
              <a:t>Présence d’un kyste hémorragique </a:t>
            </a:r>
          </a:p>
          <a:p>
            <a:pPr lvl="1"/>
            <a:r>
              <a:rPr lang="fr-FR" dirty="0" smtClean="0"/>
              <a:t>Kystes hépatiques associés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Imagerie: 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Échographie rénale</a:t>
            </a:r>
          </a:p>
          <a:p>
            <a:pPr lvl="1"/>
            <a:r>
              <a:rPr lang="fr-FR" dirty="0" smtClean="0"/>
              <a:t>Reins augmentés de taille (&gt; 15 cm)</a:t>
            </a:r>
          </a:p>
          <a:p>
            <a:pPr lvl="1"/>
            <a:r>
              <a:rPr lang="fr-FR" dirty="0" smtClean="0"/>
              <a:t>Multiples kystes bilatéraux de tailles variables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Scanner abdominal</a:t>
            </a:r>
          </a:p>
          <a:p>
            <a:pPr lvl="1"/>
            <a:r>
              <a:rPr lang="fr-FR" dirty="0" smtClean="0"/>
              <a:t>Confirme la présence de multiples kystes corticaux et médullaires bilatéraux</a:t>
            </a:r>
          </a:p>
          <a:p>
            <a:pPr lvl="1"/>
            <a:r>
              <a:rPr lang="fr-FR" dirty="0" smtClean="0"/>
              <a:t>Présence d’un kyste hémorragique </a:t>
            </a:r>
          </a:p>
          <a:p>
            <a:pPr lvl="1"/>
            <a:r>
              <a:rPr lang="fr-FR" dirty="0" smtClean="0"/>
              <a:t>Kystes hépatiques associés</a:t>
            </a:r>
          </a:p>
        </p:txBody>
      </p:sp>
      <p:pic>
        <p:nvPicPr>
          <p:cNvPr id="4" name="Picture 2" descr="Cas radiologie : Kyste rénal hémorragique (Scanner) - Diagnologic"/>
          <p:cNvPicPr>
            <a:picLocks noChangeAspect="1" noChangeArrowheads="1"/>
          </p:cNvPicPr>
          <p:nvPr/>
        </p:nvPicPr>
        <p:blipFill>
          <a:blip r:embed="rId2"/>
          <a:srcRect b="8995"/>
          <a:stretch>
            <a:fillRect/>
          </a:stretch>
        </p:blipFill>
        <p:spPr bwMode="auto">
          <a:xfrm>
            <a:off x="2000232" y="1643050"/>
            <a:ext cx="455295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Diagnostic?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Diagnostic? </a:t>
            </a:r>
          </a:p>
        </p:txBody>
      </p:sp>
      <p:pic>
        <p:nvPicPr>
          <p:cNvPr id="4" name="Picture 2" descr="Polykystose rénale (PKR) - Troubles rénaux et des voies urinair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57628"/>
            <a:ext cx="3193517" cy="235521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85852" y="250030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Hémorragie intra-kystique sur </a:t>
            </a:r>
            <a:r>
              <a:rPr lang="fr-FR" dirty="0" err="1" smtClean="0"/>
              <a:t>polykystose</a:t>
            </a:r>
            <a:r>
              <a:rPr lang="fr-FR" dirty="0" smtClean="0"/>
              <a:t> rénale autosomique dominante au stade 3 de la maladie rénale chronique </a:t>
            </a:r>
            <a:endParaRPr lang="fr-F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143381"/>
            <a:ext cx="4786346" cy="15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771530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071538" y="142873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Maladie génétique AD avec risque de transmission de 50%. </a:t>
            </a:r>
          </a:p>
          <a:p>
            <a:r>
              <a:rPr lang="fr-FR" dirty="0" smtClean="0"/>
              <a:t>5% de mutations de Novo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71538" y="592933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Evaluation du risque de progression : type de mutation (histoire familiale ou génétique) et volume des reins (suivi IRM)</a:t>
            </a: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6419868" cy="522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2071678"/>
            <a:ext cx="878363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642910" y="164305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Prise en charge de la PKRD: pluridisciplinaire: </a:t>
            </a:r>
            <a:endParaRPr lang="fr-F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83264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572008"/>
            <a:ext cx="4114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14348" y="621508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Actuellement pas de place pour les iSGLT2 dans la </a:t>
            </a:r>
            <a:r>
              <a:rPr lang="fr-FR" b="1" dirty="0" err="1" smtClean="0"/>
              <a:t>polykystose</a:t>
            </a:r>
            <a:r>
              <a:rPr lang="fr-FR" b="1" dirty="0" smtClean="0"/>
              <a:t> rénale! 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71472" y="1428736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Traitement de la PKRD : </a:t>
            </a:r>
          </a:p>
          <a:p>
            <a:pPr>
              <a:buFontTx/>
              <a:buChar char="-"/>
            </a:pPr>
            <a:r>
              <a:rPr lang="fr-FR" dirty="0" smtClean="0"/>
              <a:t>Hydratation &gt; 2L/j pour limiter les risques de calculs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Contrôle HTA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smtClean="0"/>
              <a:t>+/- TOLVAPTAN</a:t>
            </a:r>
            <a:endParaRPr lang="fr-F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078542" cy="379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500166" y="142873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Dégradation du DFG dans la PKRD sous TOLVAPTAN: Etude TEMPO</a:t>
            </a:r>
            <a:endParaRPr lang="fr-FR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078542" cy="379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6" name="AutoShape 2" descr="https://www.nejm.org/cms/10.1056/NEJMoa1205511/asset/752af419-4d91-4bb8-a01d-218d37acd5ef/assets/images/large/nejmoa1205511_t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88" name="AutoShape 4" descr="https://www.nejm.org/cms/10.1056/NEJMoa1205511/asset/752af419-4d91-4bb8-a01d-218d37acd5ef/assets/images/large/nejmoa1205511_t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 b="43445"/>
          <a:stretch>
            <a:fillRect/>
          </a:stretch>
        </p:blipFill>
        <p:spPr bwMode="auto">
          <a:xfrm>
            <a:off x="2285984" y="928670"/>
            <a:ext cx="4339515" cy="552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57422" y="2285992"/>
            <a:ext cx="3214710" cy="6429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1/Ancienneté de l’atteinte rénale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2/ Signes de gravité et d’urgence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3/ Arrêt des </a:t>
            </a:r>
            <a:r>
              <a:rPr lang="fr-FR" sz="2400" b="1" dirty="0" err="1" smtClean="0"/>
              <a:t>néphrotoxiques</a:t>
            </a:r>
            <a:r>
              <a:rPr lang="fr-FR" sz="2400" b="1" dirty="0" smtClean="0"/>
              <a:t> (AINS++) et adaptation des posologies des traitements 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pPr lvl="1"/>
            <a:endParaRPr lang="fr-FR" b="1" dirty="0" smtClean="0"/>
          </a:p>
          <a:p>
            <a:pPr lvl="1">
              <a:buNone/>
            </a:pPr>
            <a:endParaRPr lang="fr-FR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6619893" cy="44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000100" y="135729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Infection de kyste ou hémorragie intra-kystique? </a:t>
            </a:r>
            <a:endParaRPr lang="fr-FR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2249488"/>
            <a:ext cx="8202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428728" y="164305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Risque d’hémorragie </a:t>
            </a:r>
            <a:r>
              <a:rPr lang="fr-FR" b="1" dirty="0" err="1" smtClean="0"/>
              <a:t>intra-cérébrale</a:t>
            </a:r>
            <a:r>
              <a:rPr lang="fr-FR" b="1" dirty="0" smtClean="0"/>
              <a:t> dans la PKRD: 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357554" y="507207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Dépistage par IRM cérébrale en cas de PKRD des novo ou d’ATCD familial d’</a:t>
            </a:r>
            <a:r>
              <a:rPr lang="fr-FR" b="1" dirty="0" err="1" smtClean="0"/>
              <a:t>anevrysme</a:t>
            </a:r>
            <a:r>
              <a:rPr lang="fr-FR" b="1" dirty="0" smtClean="0"/>
              <a:t> cérébral </a:t>
            </a:r>
            <a:endParaRPr lang="fr-FR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786322"/>
            <a:ext cx="5410208" cy="188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4954479" cy="30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929322" y="1428736"/>
            <a:ext cx="2643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Risque de transmission de 50% à la descendance </a:t>
            </a:r>
          </a:p>
          <a:p>
            <a:r>
              <a:rPr lang="fr-FR" dirty="0" smtClean="0"/>
              <a:t>Comment prendre en charge? </a:t>
            </a:r>
          </a:p>
          <a:p>
            <a:endParaRPr lang="fr-FR" dirty="0" smtClean="0"/>
          </a:p>
          <a:p>
            <a:r>
              <a:rPr lang="fr-FR" dirty="0" smtClean="0"/>
              <a:t>Risque </a:t>
            </a:r>
            <a:r>
              <a:rPr lang="fr-FR" dirty="0" err="1" smtClean="0"/>
              <a:t>materno</a:t>
            </a:r>
            <a:r>
              <a:rPr lang="fr-FR" dirty="0" smtClean="0"/>
              <a:t>-fœtal pendant la grossesse: </a:t>
            </a:r>
          </a:p>
          <a:p>
            <a:pPr>
              <a:buFontTx/>
              <a:buChar char="-"/>
            </a:pPr>
            <a:r>
              <a:rPr lang="fr-FR" dirty="0" smtClean="0"/>
              <a:t>Risque de pré-éclampsie et prématurité, </a:t>
            </a:r>
          </a:p>
          <a:p>
            <a:pPr>
              <a:buFontTx/>
              <a:buChar char="-"/>
            </a:pPr>
            <a:r>
              <a:rPr lang="fr-FR" dirty="0" smtClean="0"/>
              <a:t> Risque de dégradation de la FR</a:t>
            </a:r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2054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28596" y="142873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Dépistage chez les enfants de parents </a:t>
            </a:r>
            <a:r>
              <a:rPr lang="fr-FR" b="1" dirty="0" err="1" smtClean="0"/>
              <a:t>polykystiques</a:t>
            </a:r>
            <a:r>
              <a:rPr lang="fr-FR" b="1" dirty="0" smtClean="0"/>
              <a:t>? </a:t>
            </a:r>
            <a:endParaRPr lang="fr-FR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polykystose</a:t>
            </a:r>
            <a:r>
              <a:rPr lang="fr-FR" dirty="0" smtClean="0"/>
              <a:t> rénale</a:t>
            </a:r>
            <a:endParaRPr lang="fr-F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21213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N°4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1200" dirty="0" smtClean="0"/>
              <a:t>Mme L., 72 ans, est amenée aux urgences pour </a:t>
            </a:r>
            <a:r>
              <a:rPr lang="fr-FR" sz="1200" b="1" dirty="0" smtClean="0"/>
              <a:t>confusion aiguë</a:t>
            </a:r>
            <a:r>
              <a:rPr lang="fr-FR" sz="1200" dirty="0" smtClean="0"/>
              <a:t>, céphalées et nausées évoluant depuis 48 heures.</a:t>
            </a:r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r>
              <a:rPr lang="fr-FR" sz="1200" b="1" dirty="0" smtClean="0"/>
              <a:t>Antécédents: </a:t>
            </a:r>
          </a:p>
          <a:p>
            <a:r>
              <a:rPr lang="fr-FR" sz="1200" dirty="0" smtClean="0"/>
              <a:t>Tabagisme actif (50 PA)</a:t>
            </a:r>
          </a:p>
          <a:p>
            <a:r>
              <a:rPr lang="fr-FR" sz="1200" dirty="0" err="1" smtClean="0"/>
              <a:t>Bronchopneumopathie</a:t>
            </a:r>
            <a:r>
              <a:rPr lang="fr-FR" sz="1200" dirty="0" smtClean="0"/>
              <a:t> chronique</a:t>
            </a:r>
          </a:p>
          <a:p>
            <a:r>
              <a:rPr lang="fr-FR" sz="1200" dirty="0" smtClean="0"/>
              <a:t>Perte de poids de 6 kg en 3 mois</a:t>
            </a:r>
          </a:p>
          <a:p>
            <a:endParaRPr lang="fr-FR" sz="1200" dirty="0" smtClean="0"/>
          </a:p>
          <a:p>
            <a:pPr>
              <a:buNone/>
            </a:pPr>
            <a:r>
              <a:rPr lang="fr-FR" sz="1200" b="1" dirty="0" smtClean="0"/>
              <a:t>Traitement</a:t>
            </a:r>
            <a:r>
              <a:rPr lang="fr-FR" sz="1200" dirty="0" smtClean="0"/>
              <a:t> : paracétamol, </a:t>
            </a:r>
            <a:r>
              <a:rPr lang="fr-FR" sz="1200" dirty="0" err="1" smtClean="0"/>
              <a:t>Salbutamol</a:t>
            </a:r>
            <a:r>
              <a:rPr lang="fr-FR" sz="1200" dirty="0" smtClean="0"/>
              <a:t> inhalé</a:t>
            </a:r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r>
              <a:rPr lang="fr-FR" sz="1200" b="1" dirty="0" smtClean="0"/>
              <a:t>Examen clinique</a:t>
            </a:r>
          </a:p>
          <a:p>
            <a:r>
              <a:rPr lang="fr-FR" sz="1200" dirty="0" smtClean="0"/>
              <a:t>TA : 130/75 </a:t>
            </a:r>
            <a:r>
              <a:rPr lang="fr-FR" sz="1200" dirty="0" err="1" smtClean="0"/>
              <a:t>mmHg</a:t>
            </a:r>
            <a:endParaRPr lang="fr-FR" sz="1200" dirty="0" smtClean="0"/>
          </a:p>
          <a:p>
            <a:r>
              <a:rPr lang="fr-FR" sz="1200" dirty="0" smtClean="0"/>
              <a:t>FC : 82 </a:t>
            </a:r>
            <a:r>
              <a:rPr lang="fr-FR" sz="1200" dirty="0" err="1" smtClean="0"/>
              <a:t>bpm</a:t>
            </a:r>
            <a:endParaRPr lang="fr-FR" sz="1200" dirty="0" smtClean="0"/>
          </a:p>
          <a:p>
            <a:r>
              <a:rPr lang="fr-FR" sz="1200" dirty="0" smtClean="0"/>
              <a:t>Température : 36,8 °C</a:t>
            </a:r>
          </a:p>
          <a:p>
            <a:r>
              <a:rPr lang="fr-FR" sz="1200" dirty="0" smtClean="0"/>
              <a:t>Pas d’œdèmes</a:t>
            </a:r>
          </a:p>
          <a:p>
            <a:r>
              <a:rPr lang="fr-FR" sz="1200" dirty="0" smtClean="0"/>
              <a:t>Pas de signes de déshydratation</a:t>
            </a:r>
          </a:p>
          <a:p>
            <a:r>
              <a:rPr lang="fr-FR" sz="1200" dirty="0" smtClean="0"/>
              <a:t>Score de Glasgow : 14 (désorientation </a:t>
            </a:r>
            <a:r>
              <a:rPr lang="fr-FR" sz="1200" dirty="0" err="1" smtClean="0"/>
              <a:t>temporo</a:t>
            </a:r>
            <a:r>
              <a:rPr lang="fr-FR" sz="1200" dirty="0" smtClean="0"/>
              <a:t>-spatiale)</a:t>
            </a:r>
          </a:p>
          <a:p>
            <a:endParaRPr lang="fr-FR" sz="1200" dirty="0" smtClean="0"/>
          </a:p>
          <a:p>
            <a:pPr>
              <a:buNone/>
            </a:pPr>
            <a:r>
              <a:rPr lang="fr-FR" sz="1200" b="1" dirty="0" smtClean="0"/>
              <a:t>Bilan biologique: </a:t>
            </a:r>
          </a:p>
          <a:p>
            <a:r>
              <a:rPr lang="fr-FR" sz="1200" dirty="0" smtClean="0"/>
              <a:t>Sodium 118 </a:t>
            </a:r>
            <a:r>
              <a:rPr lang="fr-FR" sz="1200" dirty="0" err="1" smtClean="0"/>
              <a:t>mmol</a:t>
            </a:r>
            <a:r>
              <a:rPr lang="fr-FR" sz="1200" dirty="0" smtClean="0"/>
              <a:t>/L </a:t>
            </a:r>
            <a:r>
              <a:rPr lang="fr-FR" sz="1200" dirty="0" err="1" smtClean="0"/>
              <a:t>Osmolalité</a:t>
            </a:r>
            <a:r>
              <a:rPr lang="fr-FR" sz="1200" dirty="0" smtClean="0"/>
              <a:t> plasmatique 255 </a:t>
            </a:r>
            <a:r>
              <a:rPr lang="fr-FR" sz="1200" dirty="0" err="1" smtClean="0"/>
              <a:t>mOsm</a:t>
            </a:r>
            <a:r>
              <a:rPr lang="fr-FR" sz="1200" dirty="0" smtClean="0"/>
              <a:t>/kg, </a:t>
            </a:r>
            <a:r>
              <a:rPr lang="fr-FR" sz="1200" dirty="0" err="1" smtClean="0"/>
              <a:t>Osmolalité</a:t>
            </a:r>
            <a:r>
              <a:rPr lang="fr-FR" sz="1200" dirty="0" smtClean="0"/>
              <a:t> urinaire 520 </a:t>
            </a:r>
            <a:r>
              <a:rPr lang="fr-FR" sz="1200" dirty="0" err="1" smtClean="0"/>
              <a:t>mOsm</a:t>
            </a:r>
            <a:r>
              <a:rPr lang="fr-FR" sz="1200" dirty="0" smtClean="0"/>
              <a:t>/kg, Sodium urinaire 65 </a:t>
            </a:r>
            <a:r>
              <a:rPr lang="fr-FR" sz="1200" dirty="0" err="1" smtClean="0"/>
              <a:t>mmol</a:t>
            </a:r>
            <a:r>
              <a:rPr lang="fr-FR" sz="1200" dirty="0" smtClean="0"/>
              <a:t>/L, Créatinine Normale—TSH </a:t>
            </a:r>
            <a:r>
              <a:rPr lang="fr-FR" sz="1200" dirty="0" err="1" smtClean="0"/>
              <a:t>Normale—Cortisol</a:t>
            </a:r>
            <a:r>
              <a:rPr lang="fr-FR" sz="1200" dirty="0" smtClean="0"/>
              <a:t> 8h Normal</a:t>
            </a:r>
          </a:p>
          <a:p>
            <a:r>
              <a:rPr lang="fr-FR" sz="1200" dirty="0" smtClean="0"/>
              <a:t>Pas d’</a:t>
            </a:r>
            <a:r>
              <a:rPr lang="fr-FR" sz="1200" dirty="0" err="1" smtClean="0"/>
              <a:t>hypertriglycéridémie</a:t>
            </a:r>
            <a:r>
              <a:rPr lang="fr-FR" sz="1200" dirty="0" smtClean="0"/>
              <a:t>, glycémie à jeun normale</a:t>
            </a:r>
            <a:r>
              <a:rPr lang="fr-FR" sz="1100" dirty="0" smtClean="0"/>
              <a:t>. </a:t>
            </a:r>
          </a:p>
          <a:p>
            <a:endParaRPr lang="fr-FR" sz="11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N°4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Evaluation de la gravité ?</a:t>
            </a:r>
          </a:p>
          <a:p>
            <a:pPr>
              <a:buNone/>
            </a:pPr>
            <a:r>
              <a:rPr lang="fr-FR" b="1" dirty="0" smtClean="0"/>
              <a:t>- </a:t>
            </a:r>
            <a:r>
              <a:rPr lang="fr-FR" dirty="0" smtClean="0"/>
              <a:t>natrémie &lt; 120 : hospitalisation</a:t>
            </a:r>
          </a:p>
          <a:p>
            <a:pPr>
              <a:buFontTx/>
              <a:buChar char="-"/>
            </a:pPr>
            <a:r>
              <a:rPr lang="fr-FR" dirty="0" smtClean="0"/>
              <a:t>symptômes neurologiques : risque de trouble de la vigilance, crise convulsive </a:t>
            </a:r>
          </a:p>
          <a:p>
            <a:pPr>
              <a:buFontTx/>
              <a:buChar char="-"/>
            </a:pPr>
            <a:r>
              <a:rPr lang="fr-FR" dirty="0" smtClean="0"/>
              <a:t>Les hyponatrémie modérées entre 120 et 130 </a:t>
            </a:r>
            <a:r>
              <a:rPr lang="fr-FR" dirty="0" err="1" smtClean="0"/>
              <a:t>mmol</a:t>
            </a:r>
            <a:r>
              <a:rPr lang="fr-FR" dirty="0" smtClean="0"/>
              <a:t> peuvent parfois être prises en charge en externe, notamment si chronique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N°4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/>
              <a:t>Evaluation de la gravité ?</a:t>
            </a:r>
          </a:p>
          <a:p>
            <a:r>
              <a:rPr lang="fr-FR" sz="3600" b="1" dirty="0" smtClean="0"/>
              <a:t>Diagnostic</a:t>
            </a:r>
            <a:r>
              <a:rPr lang="fr-FR" sz="3600" b="1" dirty="0" smtClean="0"/>
              <a:t>?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3124" y="77442"/>
            <a:ext cx="6858000" cy="42963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Hyponatrémie ou hyperhydratation intracellulaire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67848" y="547739"/>
            <a:ext cx="687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Correspond toujours à un excès d’eau = hypo </a:t>
            </a:r>
            <a:r>
              <a:rPr lang="fr-FR" dirty="0" err="1">
                <a:solidFill>
                  <a:srgbClr val="FF0000"/>
                </a:solidFill>
              </a:rPr>
              <a:t>osmolalité</a:t>
            </a:r>
            <a:r>
              <a:rPr lang="fr-FR" dirty="0">
                <a:solidFill>
                  <a:srgbClr val="FF0000"/>
                </a:solidFill>
              </a:rPr>
              <a:t> (&lt;275mOsm/L)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5FC545B-C0A6-86CB-1179-252579AA8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285860"/>
            <a:ext cx="7152010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8794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3124" y="77442"/>
            <a:ext cx="6858000" cy="42963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 SIADH</a:t>
            </a:r>
            <a:endParaRPr lang="fr-FR" dirty="0"/>
          </a:p>
        </p:txBody>
      </p:sp>
      <p:pic>
        <p:nvPicPr>
          <p:cNvPr id="2050" name="Picture 2" descr="Alila Medical Media | Hormone antidiurétique | Illustration médicale"/>
          <p:cNvPicPr>
            <a:picLocks noChangeAspect="1" noChangeArrowheads="1"/>
          </p:cNvPicPr>
          <p:nvPr/>
        </p:nvPicPr>
        <p:blipFill>
          <a:blip r:embed="rId2"/>
          <a:srcRect b="5228"/>
          <a:stretch>
            <a:fillRect/>
          </a:stretch>
        </p:blipFill>
        <p:spPr bwMode="auto">
          <a:xfrm>
            <a:off x="285720" y="571480"/>
            <a:ext cx="3693569" cy="3500462"/>
          </a:xfrm>
          <a:prstGeom prst="rect">
            <a:avLst/>
          </a:prstGeom>
          <a:noFill/>
        </p:spPr>
      </p:pic>
      <p:pic>
        <p:nvPicPr>
          <p:cNvPr id="2052" name="Picture 4" descr="Osmoregulation &amp; The Kidney - Anti-Diuretic Hormone (GCSE Biology) - Study  Mind"/>
          <p:cNvPicPr>
            <a:picLocks noChangeAspect="1" noChangeArrowheads="1"/>
          </p:cNvPicPr>
          <p:nvPr/>
        </p:nvPicPr>
        <p:blipFill>
          <a:blip r:embed="rId3"/>
          <a:srcRect b="13931"/>
          <a:stretch>
            <a:fillRect/>
          </a:stretch>
        </p:blipFill>
        <p:spPr bwMode="auto">
          <a:xfrm>
            <a:off x="3571868" y="4071942"/>
            <a:ext cx="5457825" cy="2647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587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 fontScale="92500" lnSpcReduction="10000"/>
          </a:bodyPr>
          <a:lstStyle/>
          <a:p>
            <a:r>
              <a:rPr lang="fr-FR" sz="2200" b="1" dirty="0" smtClean="0"/>
              <a:t>1/Ancienneté de l’atteinte rénale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2/ Signes de gravité et d’urgence 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3/ Arrêt des </a:t>
            </a:r>
            <a:r>
              <a:rPr lang="fr-FR" sz="2200" b="1" dirty="0" err="1" smtClean="0"/>
              <a:t>néphrotoxiques</a:t>
            </a:r>
            <a:r>
              <a:rPr lang="fr-FR" sz="2200" b="1" dirty="0" smtClean="0"/>
              <a:t> (AINS++) et adaptation des posologies des traitements </a:t>
            </a:r>
          </a:p>
          <a:p>
            <a:endParaRPr lang="fr-FR" sz="2200" b="1" dirty="0" smtClean="0"/>
          </a:p>
          <a:p>
            <a:r>
              <a:rPr lang="fr-FR" sz="2200" b="1" dirty="0" smtClean="0"/>
              <a:t>4/ Cause fonctionnelle? </a:t>
            </a:r>
          </a:p>
          <a:p>
            <a:pPr lvl="1"/>
            <a:r>
              <a:rPr lang="fr-FR" sz="1900" dirty="0" smtClean="0"/>
              <a:t>Examen clinique </a:t>
            </a:r>
          </a:p>
          <a:p>
            <a:pPr lvl="1"/>
            <a:r>
              <a:rPr lang="fr-FR" sz="1900" dirty="0" smtClean="0"/>
              <a:t>Contexte </a:t>
            </a:r>
          </a:p>
          <a:p>
            <a:pPr lvl="1"/>
            <a:r>
              <a:rPr lang="fr-FR" sz="1900" dirty="0" smtClean="0"/>
              <a:t>Traitements? </a:t>
            </a:r>
          </a:p>
          <a:p>
            <a:pPr lvl="1"/>
            <a:r>
              <a:rPr lang="fr-FR" sz="1900" dirty="0" smtClean="0"/>
              <a:t> Bilan urinaire </a:t>
            </a:r>
          </a:p>
          <a:p>
            <a:pPr lvl="1"/>
            <a:endParaRPr lang="fr-FR" b="1" dirty="0" smtClean="0"/>
          </a:p>
          <a:p>
            <a:pPr lvl="1">
              <a:buNone/>
            </a:pPr>
            <a:endParaRPr lang="fr-FR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3124" y="77442"/>
            <a:ext cx="6858000" cy="42963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 SIADH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5369" y="1075174"/>
            <a:ext cx="5035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Symptômes :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Digestifs (nausées/vomissements)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Neurologique ( céphalées, confusion, crise d’épilepsie)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5370" y="2169689"/>
            <a:ext cx="4518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 Fausses </a:t>
            </a:r>
            <a:r>
              <a:rPr lang="fr-FR" sz="1600" b="1" dirty="0"/>
              <a:t>hyponatrémie ? </a:t>
            </a:r>
          </a:p>
          <a:p>
            <a:r>
              <a:rPr lang="fr-FR" sz="1600" dirty="0"/>
              <a:t>Normo </a:t>
            </a:r>
            <a:r>
              <a:rPr lang="fr-FR" sz="1600" dirty="0" err="1"/>
              <a:t>osmolaire</a:t>
            </a:r>
            <a:r>
              <a:rPr lang="fr-FR" sz="1600" dirty="0"/>
              <a:t> : </a:t>
            </a:r>
            <a:r>
              <a:rPr lang="fr-FR" sz="1600" dirty="0" err="1"/>
              <a:t>hyperprotidémie</a:t>
            </a:r>
            <a:r>
              <a:rPr lang="fr-FR" sz="1600" dirty="0"/>
              <a:t>/hyperlipidémie</a:t>
            </a:r>
          </a:p>
          <a:p>
            <a:r>
              <a:rPr lang="fr-FR" sz="1600" dirty="0" err="1"/>
              <a:t>Hyperosmolaire</a:t>
            </a:r>
            <a:r>
              <a:rPr lang="fr-FR" sz="1600" dirty="0"/>
              <a:t> : hyperglycémie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3030" y="215953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</a:t>
            </a:r>
            <a:r>
              <a:rPr lang="fr-FR" b="1" dirty="0" smtClean="0"/>
              <a:t>)      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42237" y="327096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2138" y="3283528"/>
            <a:ext cx="404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Rein adapté? </a:t>
            </a:r>
          </a:p>
          <a:p>
            <a:r>
              <a:rPr lang="fr-FR" sz="1600" dirty="0"/>
              <a:t> Bilan urinaire : </a:t>
            </a:r>
            <a:r>
              <a:rPr lang="fr-FR" sz="1600" dirty="0" err="1" smtClean="0"/>
              <a:t>OsmU</a:t>
            </a:r>
            <a:r>
              <a:rPr lang="fr-FR" sz="1600" dirty="0" smtClean="0"/>
              <a:t> &gt; 100mOsm/L, inadapté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27239" y="4194290"/>
            <a:ext cx="4598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3"/>
            </a:pPr>
            <a:r>
              <a:rPr lang="fr-FR" sz="1600" b="1" dirty="0" smtClean="0"/>
              <a:t>Etat </a:t>
            </a:r>
            <a:r>
              <a:rPr lang="fr-FR" sz="1600" b="1" dirty="0"/>
              <a:t>d’hydratation </a:t>
            </a:r>
            <a:r>
              <a:rPr lang="fr-FR" sz="1600" b="1" dirty="0" smtClean="0"/>
              <a:t>extracellulaire et </a:t>
            </a:r>
            <a:r>
              <a:rPr lang="fr-FR" sz="1600" b="1" dirty="0" err="1" smtClean="0"/>
              <a:t>natriurèse</a:t>
            </a:r>
            <a:r>
              <a:rPr lang="fr-FR" sz="1600" b="1" dirty="0" smtClean="0"/>
              <a:t> ?</a:t>
            </a:r>
          </a:p>
          <a:p>
            <a:pPr marL="342900" indent="-342900">
              <a:buFontTx/>
              <a:buChar char="-"/>
            </a:pPr>
            <a:r>
              <a:rPr lang="fr-FR" sz="1600" dirty="0" err="1" smtClean="0"/>
              <a:t>Natriurèse</a:t>
            </a:r>
            <a:r>
              <a:rPr lang="fr-FR" sz="1600" dirty="0" smtClean="0"/>
              <a:t> non verrouillée </a:t>
            </a:r>
          </a:p>
          <a:p>
            <a:pPr marL="342900" indent="-342900">
              <a:buFontTx/>
              <a:buChar char="-"/>
            </a:pPr>
            <a:r>
              <a:rPr lang="fr-FR" sz="1600" dirty="0" err="1" smtClean="0"/>
              <a:t>Normovolémie</a:t>
            </a:r>
            <a:r>
              <a:rPr lang="fr-FR" sz="1600" dirty="0" smtClean="0"/>
              <a:t>  </a:t>
            </a:r>
          </a:p>
          <a:p>
            <a:pPr marL="342900" indent="-342900">
              <a:buFontTx/>
              <a:buChar char="-"/>
            </a:pPr>
            <a:r>
              <a:rPr lang="fr-FR" sz="1600" dirty="0" smtClean="0"/>
              <a:t>TSH et Cortisol normal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5358794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N°4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/>
              <a:t>Diagnostic? </a:t>
            </a:r>
          </a:p>
          <a:p>
            <a:pPr lvl="1"/>
            <a:r>
              <a:rPr lang="fr-FR" sz="1800" dirty="0" smtClean="0"/>
              <a:t>Hyponatrémie </a:t>
            </a:r>
            <a:r>
              <a:rPr lang="fr-FR" sz="1800" dirty="0" err="1" smtClean="0"/>
              <a:t>hyposomolaire</a:t>
            </a:r>
            <a:r>
              <a:rPr lang="fr-FR" sz="1800" dirty="0" smtClean="0"/>
              <a:t> </a:t>
            </a:r>
          </a:p>
          <a:p>
            <a:pPr lvl="1"/>
            <a:r>
              <a:rPr lang="fr-FR" sz="1800" dirty="0" err="1" smtClean="0"/>
              <a:t>Osmolarité</a:t>
            </a:r>
            <a:r>
              <a:rPr lang="fr-FR" sz="1800" dirty="0" smtClean="0"/>
              <a:t> urinaire &gt; 100 non adaptée </a:t>
            </a:r>
          </a:p>
          <a:p>
            <a:pPr lvl="1"/>
            <a:r>
              <a:rPr lang="fr-FR" sz="1800" dirty="0" smtClean="0"/>
              <a:t>Volémie normale, </a:t>
            </a:r>
            <a:r>
              <a:rPr lang="fr-FR" sz="1800" dirty="0" err="1" smtClean="0"/>
              <a:t>natriurèse</a:t>
            </a:r>
            <a:r>
              <a:rPr lang="fr-FR" sz="1800" dirty="0" smtClean="0"/>
              <a:t> non verrouillée </a:t>
            </a:r>
          </a:p>
          <a:p>
            <a:pPr lvl="1"/>
            <a:endParaRPr lang="fr-FR" sz="1800" dirty="0" smtClean="0"/>
          </a:p>
          <a:p>
            <a:pPr lvl="1">
              <a:buNone/>
            </a:pPr>
            <a:r>
              <a:rPr lang="fr-FR" sz="1800" b="1" dirty="0" smtClean="0"/>
              <a:t>=&gt; diagnostic de SIADH </a:t>
            </a:r>
            <a:r>
              <a:rPr lang="fr-FR" sz="1800" b="1" dirty="0" smtClean="0"/>
              <a:t>: sécrétion </a:t>
            </a:r>
            <a:r>
              <a:rPr lang="fr-FR" sz="1800" b="1" dirty="0" err="1" smtClean="0"/>
              <a:t>inapropriée</a:t>
            </a:r>
            <a:r>
              <a:rPr lang="fr-FR" sz="1800" b="1" dirty="0" smtClean="0"/>
              <a:t> d’hormone antidiurétique </a:t>
            </a:r>
            <a:endParaRPr lang="fr-FR" sz="1800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3124" y="77442"/>
            <a:ext cx="6858000" cy="42963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 SIADH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44" y="714356"/>
            <a:ext cx="8358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Etiologies du SIADH : </a:t>
            </a:r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521917" cy="68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58794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3124" y="77442"/>
            <a:ext cx="6858000" cy="42963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 SIADH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44" y="714356"/>
            <a:ext cx="83582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Etiologies du SIADH : </a:t>
            </a:r>
          </a:p>
          <a:p>
            <a:endParaRPr lang="fr-FR" sz="1600" b="1" dirty="0"/>
          </a:p>
          <a:p>
            <a:r>
              <a:rPr lang="fr-FR" sz="1600" b="1" dirty="0" smtClean="0"/>
              <a:t>Bilan du SIADH : </a:t>
            </a:r>
          </a:p>
          <a:p>
            <a:pPr>
              <a:buFontTx/>
              <a:buChar char="-"/>
            </a:pPr>
            <a:r>
              <a:rPr lang="fr-FR" sz="1600" dirty="0" smtClean="0"/>
              <a:t>TSH</a:t>
            </a:r>
          </a:p>
          <a:p>
            <a:pPr>
              <a:buFontTx/>
              <a:buChar char="-"/>
            </a:pPr>
            <a:r>
              <a:rPr lang="fr-FR" sz="1600" dirty="0" smtClean="0"/>
              <a:t> Cortisol à 8h </a:t>
            </a:r>
          </a:p>
          <a:p>
            <a:pPr>
              <a:buFontTx/>
              <a:buChar char="-"/>
            </a:pPr>
            <a:r>
              <a:rPr lang="fr-FR" sz="1600" dirty="0"/>
              <a:t> </a:t>
            </a:r>
            <a:r>
              <a:rPr lang="fr-FR" sz="1600" dirty="0" smtClean="0"/>
              <a:t>Cause médicamenteuse? </a:t>
            </a:r>
          </a:p>
          <a:p>
            <a:pPr>
              <a:buFontTx/>
              <a:buChar char="-"/>
            </a:pPr>
            <a:r>
              <a:rPr lang="fr-FR" sz="1600" dirty="0" smtClean="0"/>
              <a:t> Scanner cérébral </a:t>
            </a:r>
            <a:r>
              <a:rPr lang="fr-FR" sz="1600" dirty="0" smtClean="0"/>
              <a:t>TAP: recherche cause infectieuse, tumeur bénigne, néoplasie, …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r>
              <a:rPr lang="fr-FR" sz="1600" dirty="0" smtClean="0"/>
              <a:t>Souvent idiopathique, pas de cause retrouvée. </a:t>
            </a:r>
            <a:endParaRPr lang="fr-FR" sz="1600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Traitements :</a:t>
            </a:r>
          </a:p>
          <a:p>
            <a:endParaRPr lang="fr-FR" sz="1600" dirty="0" smtClean="0"/>
          </a:p>
          <a:p>
            <a:r>
              <a:rPr lang="fr-FR" sz="1600" b="1" dirty="0" smtClean="0"/>
              <a:t>Symptomatique </a:t>
            </a:r>
            <a:r>
              <a:rPr lang="fr-FR" sz="1600" b="1" dirty="0"/>
              <a:t>:</a:t>
            </a:r>
          </a:p>
          <a:p>
            <a:r>
              <a:rPr lang="fr-FR" sz="1600" dirty="0"/>
              <a:t> °si chronique et asymptomatique : </a:t>
            </a:r>
          </a:p>
          <a:p>
            <a:r>
              <a:rPr lang="fr-FR" sz="1600" dirty="0"/>
              <a:t> - </a:t>
            </a:r>
            <a:r>
              <a:rPr lang="fr-FR" sz="1600" dirty="0" smtClean="0"/>
              <a:t>Restriction hydrique</a:t>
            </a:r>
            <a:endParaRPr lang="fr-FR" sz="1600" dirty="0"/>
          </a:p>
          <a:p>
            <a:r>
              <a:rPr lang="fr-FR" sz="1600" dirty="0"/>
              <a:t> </a:t>
            </a:r>
            <a:r>
              <a:rPr lang="fr-FR" sz="1600" dirty="0" smtClean="0"/>
              <a:t>- Gélules de sel +/- </a:t>
            </a:r>
            <a:r>
              <a:rPr lang="fr-FR" sz="1600" dirty="0" err="1" smtClean="0"/>
              <a:t>gelules</a:t>
            </a:r>
            <a:r>
              <a:rPr lang="fr-FR" sz="1600" dirty="0" smtClean="0"/>
              <a:t> d’urée +/- </a:t>
            </a:r>
            <a:r>
              <a:rPr lang="fr-FR" sz="1600" dirty="0" err="1" smtClean="0"/>
              <a:t>Tolvaptan</a:t>
            </a:r>
            <a:endParaRPr lang="fr-FR" sz="1600" dirty="0"/>
          </a:p>
          <a:p>
            <a:r>
              <a:rPr lang="fr-FR" sz="1600" dirty="0"/>
              <a:t>°si sévère ( Na+ &lt; 120 </a:t>
            </a:r>
            <a:r>
              <a:rPr lang="fr-FR" sz="1600" dirty="0" err="1"/>
              <a:t>mmol</a:t>
            </a:r>
            <a:r>
              <a:rPr lang="fr-FR" sz="1600" dirty="0"/>
              <a:t>/L) ou symptomatique :  </a:t>
            </a:r>
            <a:r>
              <a:rPr lang="fr-FR" sz="1600" dirty="0" err="1"/>
              <a:t>NaCl</a:t>
            </a:r>
            <a:r>
              <a:rPr lang="fr-FR" sz="1600" dirty="0"/>
              <a:t> 3 % +/- USI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r>
              <a:rPr lang="fr-FR" sz="1600" b="1" dirty="0" smtClean="0"/>
              <a:t>De la cause si possible: </a:t>
            </a:r>
          </a:p>
          <a:p>
            <a:pPr>
              <a:buFontTx/>
              <a:buChar char="-"/>
            </a:pPr>
            <a:r>
              <a:rPr lang="fr-FR" sz="1600" b="1" dirty="0" smtClean="0"/>
              <a:t> </a:t>
            </a:r>
            <a:r>
              <a:rPr lang="fr-FR" sz="1600" dirty="0" smtClean="0"/>
              <a:t>Arrêt des traitements pourvoyeurs </a:t>
            </a:r>
          </a:p>
          <a:p>
            <a:pPr>
              <a:buFontTx/>
              <a:buChar char="-"/>
            </a:pPr>
            <a:r>
              <a:rPr lang="fr-FR" sz="1600" dirty="0"/>
              <a:t> </a:t>
            </a:r>
            <a:r>
              <a:rPr lang="fr-FR" sz="1600" dirty="0" smtClean="0"/>
              <a:t>Traitement autre étiologie (infection, néoplasie)</a:t>
            </a: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358794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N°4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/>
              <a:t>Bilan de SIADH : </a:t>
            </a:r>
          </a:p>
          <a:p>
            <a:pPr lvl="1"/>
            <a:r>
              <a:rPr lang="fr-FR" sz="2000" dirty="0" smtClean="0"/>
              <a:t>Pas de traitement pourvoyeur </a:t>
            </a:r>
          </a:p>
          <a:p>
            <a:pPr lvl="1"/>
            <a:r>
              <a:rPr lang="fr-FR" sz="2000" dirty="0" err="1" smtClean="0"/>
              <a:t>Cortisolémie</a:t>
            </a:r>
            <a:r>
              <a:rPr lang="fr-FR" sz="2000" dirty="0" smtClean="0"/>
              <a:t> à 8h et TSH normaux </a:t>
            </a:r>
          </a:p>
          <a:p>
            <a:pPr lvl="1"/>
            <a:r>
              <a:rPr lang="fr-FR" sz="2000" dirty="0" smtClean="0"/>
              <a:t>Scanner cérébral et TAP injecté : </a:t>
            </a:r>
          </a:p>
          <a:p>
            <a:pPr lvl="2"/>
            <a:r>
              <a:rPr lang="fr-FR" sz="1800" dirty="0" smtClean="0"/>
              <a:t>mise en évidence d’une masse pulmonaire </a:t>
            </a:r>
          </a:p>
          <a:p>
            <a:pPr lvl="2"/>
            <a:r>
              <a:rPr lang="fr-FR" sz="1800" dirty="0" smtClean="0"/>
              <a:t>Biopsie : carcinome à petite cellule</a:t>
            </a:r>
          </a:p>
          <a:p>
            <a:pPr lvl="2"/>
            <a:endParaRPr lang="fr-FR" sz="1800" dirty="0" smtClean="0"/>
          </a:p>
          <a:p>
            <a:r>
              <a:rPr lang="fr-FR" sz="2400" b="1" dirty="0" smtClean="0"/>
              <a:t>Traitement: </a:t>
            </a:r>
          </a:p>
          <a:p>
            <a:pPr lvl="1"/>
            <a:r>
              <a:rPr lang="fr-FR" sz="2000" dirty="0" smtClean="0"/>
              <a:t>Restriction hydrique 500-750 ml tout compris </a:t>
            </a:r>
          </a:p>
          <a:p>
            <a:pPr lvl="1"/>
            <a:r>
              <a:rPr lang="fr-FR" sz="2000" dirty="0" smtClean="0"/>
              <a:t>Gélules de </a:t>
            </a:r>
            <a:r>
              <a:rPr lang="fr-FR" sz="2000" dirty="0" err="1" smtClean="0"/>
              <a:t>Nacl</a:t>
            </a:r>
            <a:r>
              <a:rPr lang="fr-FR" sz="2000" dirty="0" smtClean="0"/>
              <a:t> 1 g x 3/j</a:t>
            </a:r>
          </a:p>
          <a:p>
            <a:pPr lvl="1"/>
            <a:r>
              <a:rPr lang="fr-FR" sz="2000" dirty="0" smtClean="0"/>
              <a:t>Si échec: gélules d’urée 15 à 30 g par jour</a:t>
            </a:r>
          </a:p>
          <a:p>
            <a:pPr lvl="1"/>
            <a:r>
              <a:rPr lang="fr-FR" sz="2000" dirty="0" smtClean="0"/>
              <a:t>Traitement </a:t>
            </a:r>
            <a:r>
              <a:rPr lang="fr-FR" sz="2000" dirty="0" err="1" smtClean="0"/>
              <a:t>oncopneumologique</a:t>
            </a:r>
            <a:r>
              <a:rPr lang="fr-FR" sz="2000" dirty="0" smtClean="0"/>
              <a:t>.</a:t>
            </a:r>
          </a:p>
          <a:p>
            <a:pPr lvl="1"/>
            <a:endParaRPr lang="fr-FR" b="1" dirty="0" smtClean="0"/>
          </a:p>
          <a:p>
            <a:pPr lvl="1"/>
            <a:endParaRPr lang="fr-FR" b="1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Take</a:t>
            </a:r>
            <a:r>
              <a:rPr lang="fr-FR" dirty="0" smtClean="0"/>
              <a:t> Home message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La maladie rénale c’est silencieux, que cela soit aigu ou chronique</a:t>
            </a:r>
          </a:p>
          <a:p>
            <a:endParaRPr lang="fr-FR" dirty="0" smtClean="0"/>
          </a:p>
          <a:p>
            <a:r>
              <a:rPr lang="fr-FR" dirty="0" smtClean="0"/>
              <a:t>Les signes apparaissent tardivement!</a:t>
            </a:r>
          </a:p>
          <a:p>
            <a:endParaRPr lang="fr-FR" dirty="0" smtClean="0"/>
          </a:p>
          <a:p>
            <a:r>
              <a:rPr lang="fr-FR" dirty="0" smtClean="0"/>
              <a:t>A rechercher : </a:t>
            </a:r>
          </a:p>
          <a:p>
            <a:pPr lvl="1"/>
            <a:r>
              <a:rPr lang="fr-FR" dirty="0" smtClean="0"/>
              <a:t>Chez les patients à risque : </a:t>
            </a:r>
            <a:r>
              <a:rPr lang="fr-FR" dirty="0" err="1" smtClean="0"/>
              <a:t>creat</a:t>
            </a:r>
            <a:r>
              <a:rPr lang="fr-FR" dirty="0" smtClean="0"/>
              <a:t>/RAC 1/an</a:t>
            </a:r>
          </a:p>
          <a:p>
            <a:pPr lvl="1"/>
            <a:r>
              <a:rPr lang="fr-FR" dirty="0" smtClean="0"/>
              <a:t>Contexte de diarrhées/vomissements, traitement </a:t>
            </a:r>
            <a:r>
              <a:rPr lang="fr-FR" dirty="0" err="1" smtClean="0"/>
              <a:t>néphrotoxique</a:t>
            </a:r>
            <a:r>
              <a:rPr lang="fr-FR" dirty="0" smtClean="0"/>
              <a:t> en aigu</a:t>
            </a:r>
          </a:p>
          <a:p>
            <a:pPr lvl="1"/>
            <a:r>
              <a:rPr lang="fr-FR" dirty="0" smtClean="0"/>
              <a:t>Y penser devant asthénie, OMI, HTA, …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Faire un bilan de débrouillage sanguin/urinaire, imagerie et nous contacter </a:t>
            </a:r>
          </a:p>
          <a:p>
            <a:pPr lvl="1"/>
            <a:r>
              <a:rPr lang="fr-FR" dirty="0" smtClean="0"/>
              <a:t>Pour consultation en cas de MRC</a:t>
            </a:r>
          </a:p>
          <a:p>
            <a:pPr lvl="1"/>
            <a:r>
              <a:rPr lang="fr-FR" dirty="0" smtClean="0"/>
              <a:t>Pour hospitalisation ou </a:t>
            </a:r>
            <a:r>
              <a:rPr lang="fr-FR" dirty="0" err="1" smtClean="0"/>
              <a:t>cs</a:t>
            </a:r>
            <a:r>
              <a:rPr lang="fr-FR" dirty="0" smtClean="0"/>
              <a:t> d’urgence en cas d’IRA sans amélioration rapide/contexte évocateur ou atteinte sévère 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Nous adresser les patients avec une PKRD dés le diagnostic pour débuter un suivi au plus tôt : trop de patients vu tardivement avec une HTA non contrôlée. Attention aux grossesses chez les patients avec PKRD.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Merci!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/>
              <a:t>1/Ancienneté de l’atteinte rénale</a:t>
            </a:r>
          </a:p>
          <a:p>
            <a:endParaRPr lang="fr-FR" b="1" dirty="0" smtClean="0"/>
          </a:p>
          <a:p>
            <a:r>
              <a:rPr lang="fr-FR" b="1" dirty="0" smtClean="0"/>
              <a:t>2/ Signes de gravité et d’urgence </a:t>
            </a:r>
          </a:p>
          <a:p>
            <a:endParaRPr lang="fr-FR" b="1" dirty="0" smtClean="0"/>
          </a:p>
          <a:p>
            <a:r>
              <a:rPr lang="fr-FR" b="1" dirty="0" smtClean="0"/>
              <a:t>3/ Arrêt des </a:t>
            </a:r>
            <a:r>
              <a:rPr lang="fr-FR" b="1" dirty="0" err="1" smtClean="0"/>
              <a:t>néphrotoxiques</a:t>
            </a:r>
            <a:r>
              <a:rPr lang="fr-FR" b="1" dirty="0" smtClean="0"/>
              <a:t> (AINS++) et adaptation des posologies des traitements </a:t>
            </a:r>
          </a:p>
          <a:p>
            <a:endParaRPr lang="fr-FR" b="1" dirty="0" smtClean="0"/>
          </a:p>
          <a:p>
            <a:r>
              <a:rPr lang="fr-FR" b="1" dirty="0" smtClean="0"/>
              <a:t>4/ Cause fonctionnelle? </a:t>
            </a:r>
          </a:p>
          <a:p>
            <a:pPr lvl="1"/>
            <a:r>
              <a:rPr lang="fr-FR" dirty="0" smtClean="0"/>
              <a:t>Examen clinique </a:t>
            </a:r>
          </a:p>
          <a:p>
            <a:pPr lvl="1"/>
            <a:r>
              <a:rPr lang="fr-FR" dirty="0" smtClean="0"/>
              <a:t>Contexte </a:t>
            </a:r>
          </a:p>
          <a:p>
            <a:pPr lvl="1"/>
            <a:r>
              <a:rPr lang="fr-FR" dirty="0" smtClean="0"/>
              <a:t>Traitements? </a:t>
            </a:r>
          </a:p>
          <a:p>
            <a:pPr lvl="1"/>
            <a:r>
              <a:rPr lang="fr-FR" dirty="0" smtClean="0"/>
              <a:t> Bilan urinaire </a:t>
            </a:r>
          </a:p>
          <a:p>
            <a:pPr lvl="1">
              <a:buNone/>
            </a:pPr>
            <a:endParaRPr lang="fr-FR" sz="3200" dirty="0" smtClean="0"/>
          </a:p>
          <a:p>
            <a:pPr lvl="1">
              <a:buNone/>
            </a:pPr>
            <a:r>
              <a:rPr lang="fr-FR" sz="2500" b="1" dirty="0" smtClean="0"/>
              <a:t>=&gt; </a:t>
            </a:r>
            <a:r>
              <a:rPr lang="fr-FR" sz="3600" b="1" dirty="0" smtClean="0"/>
              <a:t>Dans tous les cas on hydrate pour voir ce qu’il se passe? Et on </a:t>
            </a:r>
            <a:r>
              <a:rPr lang="fr-FR" sz="3600" b="1" dirty="0" err="1" smtClean="0"/>
              <a:t>recontrôle</a:t>
            </a:r>
            <a:r>
              <a:rPr lang="fr-FR" sz="3600" b="1" dirty="0" smtClean="0"/>
              <a:t>? </a:t>
            </a:r>
            <a:endParaRPr lang="fr-FR" sz="2500" b="1" dirty="0" smtClean="0"/>
          </a:p>
          <a:p>
            <a:pPr lvl="1"/>
            <a:endParaRPr lang="fr-FR" b="1" dirty="0" smtClean="0"/>
          </a:p>
          <a:p>
            <a:pPr lvl="1">
              <a:buNone/>
            </a:pPr>
            <a:endParaRPr lang="fr-F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N°1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/>
              <a:t>1/Ancienneté de l’atteinte rénale</a:t>
            </a:r>
          </a:p>
          <a:p>
            <a:endParaRPr lang="fr-FR" b="1" dirty="0" smtClean="0"/>
          </a:p>
          <a:p>
            <a:r>
              <a:rPr lang="fr-FR" b="1" dirty="0" smtClean="0"/>
              <a:t>2/ Signes de gravité et d’urgence </a:t>
            </a:r>
          </a:p>
          <a:p>
            <a:endParaRPr lang="fr-FR" b="1" dirty="0" smtClean="0"/>
          </a:p>
          <a:p>
            <a:r>
              <a:rPr lang="fr-FR" b="1" dirty="0" smtClean="0"/>
              <a:t>3/ Arrêt des </a:t>
            </a:r>
            <a:r>
              <a:rPr lang="fr-FR" b="1" dirty="0" err="1" smtClean="0"/>
              <a:t>néphrotoxiques</a:t>
            </a:r>
            <a:r>
              <a:rPr lang="fr-FR" b="1" dirty="0" smtClean="0"/>
              <a:t> (AINS++) et adaptation des posologies des traitements </a:t>
            </a:r>
          </a:p>
          <a:p>
            <a:endParaRPr lang="fr-FR" b="1" dirty="0" smtClean="0"/>
          </a:p>
          <a:p>
            <a:r>
              <a:rPr lang="fr-FR" b="1" dirty="0" smtClean="0"/>
              <a:t>4/ Cause fonctionnelle? </a:t>
            </a:r>
          </a:p>
          <a:p>
            <a:pPr lvl="1"/>
            <a:r>
              <a:rPr lang="fr-FR" dirty="0" smtClean="0"/>
              <a:t>Examen clinique </a:t>
            </a:r>
          </a:p>
          <a:p>
            <a:pPr lvl="1"/>
            <a:r>
              <a:rPr lang="fr-FR" dirty="0" smtClean="0"/>
              <a:t>Contexte </a:t>
            </a:r>
          </a:p>
          <a:p>
            <a:pPr lvl="1"/>
            <a:r>
              <a:rPr lang="fr-FR" dirty="0" smtClean="0"/>
              <a:t>Traitements? </a:t>
            </a:r>
          </a:p>
          <a:p>
            <a:pPr lvl="1"/>
            <a:r>
              <a:rPr lang="fr-FR" dirty="0" smtClean="0"/>
              <a:t> Bilan urinaire </a:t>
            </a:r>
          </a:p>
          <a:p>
            <a:pPr lvl="1">
              <a:buNone/>
            </a:pPr>
            <a:endParaRPr lang="fr-FR" sz="3200" dirty="0" smtClean="0"/>
          </a:p>
          <a:p>
            <a:pPr lvl="1">
              <a:buNone/>
            </a:pPr>
            <a:r>
              <a:rPr lang="fr-FR" sz="2500" b="1" dirty="0" smtClean="0"/>
              <a:t>=&gt; </a:t>
            </a:r>
            <a:r>
              <a:rPr lang="fr-FR" sz="3600" b="1" dirty="0" smtClean="0"/>
              <a:t>Dans tous les cas on hydrate pour voir ce qu’il se passe? Et on </a:t>
            </a:r>
            <a:r>
              <a:rPr lang="fr-FR" sz="3600" b="1" dirty="0" err="1" smtClean="0"/>
              <a:t>recontrôle</a:t>
            </a:r>
            <a:r>
              <a:rPr lang="fr-FR" sz="3600" b="1" dirty="0" smtClean="0"/>
              <a:t>? </a:t>
            </a:r>
            <a:endParaRPr lang="fr-FR" sz="2500" b="1" dirty="0" smtClean="0"/>
          </a:p>
          <a:p>
            <a:pPr lvl="1"/>
            <a:endParaRPr lang="fr-FR" b="1" dirty="0" smtClean="0"/>
          </a:p>
          <a:p>
            <a:pPr lvl="1">
              <a:buNone/>
            </a:pP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 rot="20536127">
            <a:off x="3737601" y="4989825"/>
            <a:ext cx="194957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NON! 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3085</Words>
  <Application>Microsoft Office PowerPoint</Application>
  <PresentationFormat>Affichage à l'écran (4:3)</PresentationFormat>
  <Paragraphs>671</Paragraphs>
  <Slides>76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77" baseType="lpstr">
      <vt:lpstr>Thème Office</vt:lpstr>
      <vt:lpstr>Diapositive 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N°1</vt:lpstr>
      <vt:lpstr>Cas clinique N°2</vt:lpstr>
      <vt:lpstr>Cas clinique N°2</vt:lpstr>
      <vt:lpstr>Cas clinique N°2</vt:lpstr>
      <vt:lpstr>Cas clinique N°2</vt:lpstr>
      <vt:lpstr>Cas clinique N°2</vt:lpstr>
      <vt:lpstr>Cas clinique N°2</vt:lpstr>
      <vt:lpstr>Cas clinique N°2</vt:lpstr>
      <vt:lpstr>Cas clinique N°2</vt:lpstr>
      <vt:lpstr>Cas clinique N°2</vt:lpstr>
      <vt:lpstr>Cas clinique N°2</vt:lpstr>
      <vt:lpstr>Cas clinique N°2</vt:lpstr>
      <vt:lpstr>Bilan de la maladie rénale chronique</vt:lpstr>
      <vt:lpstr>Bilan de la maladie rénale chronique</vt:lpstr>
      <vt:lpstr>Bilan de la maladie rénale chronique</vt:lpstr>
      <vt:lpstr>Bilan de la maladie rénale chronique</vt:lpstr>
      <vt:lpstr>Cas clinique N°2</vt:lpstr>
      <vt:lpstr>Cas clinique N°2</vt:lpstr>
      <vt:lpstr>Bilan de la maladie rénale chronique</vt:lpstr>
      <vt:lpstr>Bilan de la maladie rénale chronique</vt:lpstr>
      <vt:lpstr>Cas clinique N°2</vt:lpstr>
      <vt:lpstr>Cas clinique N°2</vt:lpstr>
      <vt:lpstr>Cas clinique N°2</vt:lpstr>
      <vt:lpstr>Cas clinique N°2</vt:lpstr>
      <vt:lpstr>Cas clinique N° 2</vt:lpstr>
      <vt:lpstr>Cas clinique N°3</vt:lpstr>
      <vt:lpstr>Cas clinique N°3</vt:lpstr>
      <vt:lpstr>Cas clinique N°3</vt:lpstr>
      <vt:lpstr>Cas clinique N°3</vt:lpstr>
      <vt:lpstr>Cas clinique N°3</vt:lpstr>
      <vt:lpstr>Cas clinique N°3</vt:lpstr>
      <vt:lpstr>Cas clinique N°3</vt:lpstr>
      <vt:lpstr>Cas clinique N°3</vt:lpstr>
      <vt:lpstr>Cas clinique N°3</vt:lpstr>
      <vt:lpstr>Cas clinique N°3</vt:lpstr>
      <vt:lpstr>Cas clinique N°3</vt:lpstr>
      <vt:lpstr>Cas clinique N°3</vt:lpstr>
      <vt:lpstr>Cas clinique N°3</vt:lpstr>
      <vt:lpstr>La polykystose rénale</vt:lpstr>
      <vt:lpstr>La polykystose rénale</vt:lpstr>
      <vt:lpstr>La polykystose rénale</vt:lpstr>
      <vt:lpstr>La polykystose rénale</vt:lpstr>
      <vt:lpstr>La polykystose rénale</vt:lpstr>
      <vt:lpstr>La polykystose rénale</vt:lpstr>
      <vt:lpstr>La polykystose rénale</vt:lpstr>
      <vt:lpstr>La polykystose rénale</vt:lpstr>
      <vt:lpstr>La polykystose rénale</vt:lpstr>
      <vt:lpstr>La polykystose rénale</vt:lpstr>
      <vt:lpstr>La polykystose rénale</vt:lpstr>
      <vt:lpstr>Cas clinique N°4 </vt:lpstr>
      <vt:lpstr>Cas clinique N°4 </vt:lpstr>
      <vt:lpstr>Cas clinique N°4 </vt:lpstr>
      <vt:lpstr>Diapositive 68</vt:lpstr>
      <vt:lpstr>Diapositive 69</vt:lpstr>
      <vt:lpstr>Diapositive 70</vt:lpstr>
      <vt:lpstr>Cas clinique N°4 </vt:lpstr>
      <vt:lpstr>Diapositive 72</vt:lpstr>
      <vt:lpstr>Diapositive 73</vt:lpstr>
      <vt:lpstr>Cas clinique N°4 </vt:lpstr>
      <vt:lpstr>Take Home message</vt:lpstr>
      <vt:lpstr>Merci!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 BURGUET</dc:creator>
  <cp:lastModifiedBy>Laure BURGUET</cp:lastModifiedBy>
  <cp:revision>75</cp:revision>
  <dcterms:created xsi:type="dcterms:W3CDTF">2026-03-02T17:44:45Z</dcterms:created>
  <dcterms:modified xsi:type="dcterms:W3CDTF">2026-03-05T18:20:12Z</dcterms:modified>
</cp:coreProperties>
</file>