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1" r:id="rId3"/>
    <p:sldId id="292" r:id="rId4"/>
    <p:sldId id="305" r:id="rId5"/>
    <p:sldId id="306" r:id="rId6"/>
    <p:sldId id="327" r:id="rId7"/>
    <p:sldId id="280" r:id="rId8"/>
    <p:sldId id="324" r:id="rId9"/>
    <p:sldId id="284" r:id="rId10"/>
    <p:sldId id="325" r:id="rId11"/>
    <p:sldId id="291" r:id="rId12"/>
    <p:sldId id="312" r:id="rId13"/>
    <p:sldId id="314" r:id="rId14"/>
    <p:sldId id="310" r:id="rId15"/>
    <p:sldId id="322" r:id="rId16"/>
    <p:sldId id="281" r:id="rId17"/>
    <p:sldId id="289" r:id="rId18"/>
    <p:sldId id="293" r:id="rId19"/>
    <p:sldId id="328" r:id="rId20"/>
    <p:sldId id="304" r:id="rId21"/>
    <p:sldId id="290" r:id="rId22"/>
    <p:sldId id="309" r:id="rId23"/>
    <p:sldId id="297" r:id="rId24"/>
    <p:sldId id="307" r:id="rId25"/>
    <p:sldId id="333" r:id="rId26"/>
    <p:sldId id="308" r:id="rId27"/>
    <p:sldId id="315" r:id="rId28"/>
    <p:sldId id="332" r:id="rId29"/>
    <p:sldId id="268" r:id="rId30"/>
    <p:sldId id="261" r:id="rId31"/>
    <p:sldId id="330" r:id="rId32"/>
    <p:sldId id="267" r:id="rId33"/>
    <p:sldId id="329" r:id="rId34"/>
    <p:sldId id="269" r:id="rId35"/>
    <p:sldId id="316" r:id="rId36"/>
    <p:sldId id="317" r:id="rId37"/>
    <p:sldId id="270" r:id="rId38"/>
    <p:sldId id="318" r:id="rId39"/>
    <p:sldId id="319" r:id="rId40"/>
    <p:sldId id="276" r:id="rId41"/>
    <p:sldId id="302" r:id="rId42"/>
    <p:sldId id="320" r:id="rId43"/>
    <p:sldId id="300" r:id="rId44"/>
    <p:sldId id="283" r:id="rId45"/>
    <p:sldId id="303" r:id="rId46"/>
    <p:sldId id="334" r:id="rId47"/>
    <p:sldId id="273" r:id="rId48"/>
    <p:sldId id="275" r:id="rId49"/>
    <p:sldId id="331" r:id="rId50"/>
    <p:sldId id="277" r:id="rId51"/>
    <p:sldId id="263" r:id="rId52"/>
    <p:sldId id="265" r:id="rId53"/>
    <p:sldId id="266" r:id="rId5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4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28D5-E52A-425A-95FD-ED1C56EBFE68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6CB1-6296-4DCB-964B-C6315600B5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72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28D5-E52A-425A-95FD-ED1C56EBFE68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6CB1-6296-4DCB-964B-C6315600B5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9816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28D5-E52A-425A-95FD-ED1C56EBFE68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6CB1-6296-4DCB-964B-C6315600B5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87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28D5-E52A-425A-95FD-ED1C56EBFE68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6CB1-6296-4DCB-964B-C6315600B5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9403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28D5-E52A-425A-95FD-ED1C56EBFE68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6CB1-6296-4DCB-964B-C6315600B5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1962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28D5-E52A-425A-95FD-ED1C56EBFE68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6CB1-6296-4DCB-964B-C6315600B5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014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28D5-E52A-425A-95FD-ED1C56EBFE68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6CB1-6296-4DCB-964B-C6315600B5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551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28D5-E52A-425A-95FD-ED1C56EBFE68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6CB1-6296-4DCB-964B-C6315600B5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053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28D5-E52A-425A-95FD-ED1C56EBFE68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6CB1-6296-4DCB-964B-C6315600B5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877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28D5-E52A-425A-95FD-ED1C56EBFE68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6CB1-6296-4DCB-964B-C6315600B5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94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28D5-E52A-425A-95FD-ED1C56EBFE68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6CB1-6296-4DCB-964B-C6315600B5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943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628D5-E52A-425A-95FD-ED1C56EBFE68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A6CB1-6296-4DCB-964B-C6315600B5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288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ASH ou MAFLD : c'est quoi la maladie du foie gras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362" y="0"/>
            <a:ext cx="4938939" cy="289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ccueil - Centre Hospitalier de P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66290"/>
            <a:ext cx="4437777" cy="259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237623"/>
            <a:ext cx="9144000" cy="2387600"/>
          </a:xfrm>
        </p:spPr>
        <p:txBody>
          <a:bodyPr/>
          <a:lstStyle/>
          <a:p>
            <a:r>
              <a:rPr lang="fr-FR" dirty="0" err="1"/>
              <a:t>Hyperferritinémie</a:t>
            </a:r>
            <a:r>
              <a:rPr lang="fr-FR" dirty="0"/>
              <a:t> et stéatose hépatique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70212" y="4862846"/>
            <a:ext cx="9144000" cy="1655762"/>
          </a:xfrm>
        </p:spPr>
        <p:txBody>
          <a:bodyPr/>
          <a:lstStyle/>
          <a:p>
            <a:r>
              <a:rPr lang="fr-FR" dirty="0"/>
              <a:t>Louis-Marie DUMONT</a:t>
            </a:r>
          </a:p>
          <a:p>
            <a:r>
              <a:rPr lang="fr-FR" dirty="0"/>
              <a:t>Service de gastro-entérologie</a:t>
            </a:r>
          </a:p>
          <a:p>
            <a:r>
              <a:rPr lang="fr-FR" dirty="0"/>
              <a:t>Hôpital de Pau</a:t>
            </a:r>
          </a:p>
        </p:txBody>
      </p:sp>
      <p:pic>
        <p:nvPicPr>
          <p:cNvPr id="1032" name="Picture 8" descr="Image illustrative de l’article Ferrit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2587" y="3714750"/>
            <a:ext cx="314325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463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0196"/>
            <a:ext cx="5701089" cy="276115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174" y="1460500"/>
            <a:ext cx="4949826" cy="3566618"/>
          </a:xfrm>
          <a:prstGeom prst="rect">
            <a:avLst/>
          </a:prstGeom>
        </p:spPr>
      </p:pic>
      <p:sp>
        <p:nvSpPr>
          <p:cNvPr id="6" name="Flèche vers la droite 5">
            <a:extLst>
              <a:ext uri="{FF2B5EF4-FFF2-40B4-BE49-F238E27FC236}">
                <a16:creationId xmlns:a16="http://schemas.microsoft.com/office/drawing/2014/main" id="{E197C1B8-CF6C-B6C9-7D61-AE05E07FC0A9}"/>
              </a:ext>
            </a:extLst>
          </p:cNvPr>
          <p:cNvSpPr/>
          <p:nvPr/>
        </p:nvSpPr>
        <p:spPr>
          <a:xfrm>
            <a:off x="5985495" y="3013761"/>
            <a:ext cx="972273" cy="46009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725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50ABC-3314-4DC2-FEAC-6AD4B2E38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E787E6-80A5-08A3-F0D9-74034BEA1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/>
              <a:t>Syndrome métabolique et foie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2BDF83D-5A5B-D98A-DA43-1D12AD2A22AC}"/>
              </a:ext>
            </a:extLst>
          </p:cNvPr>
          <p:cNvSpPr txBox="1">
            <a:spLocks/>
          </p:cNvSpPr>
          <p:nvPr/>
        </p:nvSpPr>
        <p:spPr>
          <a:xfrm>
            <a:off x="3182390" y="2631959"/>
            <a:ext cx="10515600" cy="1033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CBDA9F4F-FAA8-9B25-B586-594F6B1A9182}"/>
              </a:ext>
            </a:extLst>
          </p:cNvPr>
          <p:cNvSpPr txBox="1">
            <a:spLocks/>
          </p:cNvSpPr>
          <p:nvPr/>
        </p:nvSpPr>
        <p:spPr>
          <a:xfrm>
            <a:off x="355367" y="3313645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Sédentarité 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EC8A9A56-2408-653E-C8D6-4B6D09EB641F}"/>
              </a:ext>
            </a:extLst>
          </p:cNvPr>
          <p:cNvSpPr txBox="1">
            <a:spLocks/>
          </p:cNvSpPr>
          <p:nvPr/>
        </p:nvSpPr>
        <p:spPr>
          <a:xfrm>
            <a:off x="355366" y="5602987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Prédisposition génétique 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01BC26BB-05C1-5FC9-47BA-5248F0D0A757}"/>
              </a:ext>
            </a:extLst>
          </p:cNvPr>
          <p:cNvSpPr txBox="1">
            <a:spLocks/>
          </p:cNvSpPr>
          <p:nvPr/>
        </p:nvSpPr>
        <p:spPr>
          <a:xfrm>
            <a:off x="355366" y="4784313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Microbiote altéré </a:t>
            </a:r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8089D2AA-5BBD-6238-256D-17F45A7C6DC3}"/>
              </a:ext>
            </a:extLst>
          </p:cNvPr>
          <p:cNvSpPr txBox="1">
            <a:spLocks/>
          </p:cNvSpPr>
          <p:nvPr/>
        </p:nvSpPr>
        <p:spPr>
          <a:xfrm>
            <a:off x="355367" y="4047298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Déséquilibre alimentaire </a:t>
            </a:r>
          </a:p>
        </p:txBody>
      </p:sp>
    </p:spTree>
    <p:extLst>
      <p:ext uri="{BB962C8B-B14F-4D97-AF65-F5344CB8AC3E}">
        <p14:creationId xmlns:p14="http://schemas.microsoft.com/office/powerpoint/2010/main" val="3499780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9B93F-B080-0D55-8377-A37F2F8E5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CB91B4-A157-76A3-41B5-02D3C8AE8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/>
              <a:t>Syndrome métabolique et foie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102D32-1F52-D96F-0B10-A1A523C5F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4264" y="1775022"/>
            <a:ext cx="3215640" cy="12176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MASLD </a:t>
            </a:r>
            <a:r>
              <a:rPr lang="fr-FR" sz="1800" dirty="0"/>
              <a:t>(20% pop. G.)</a:t>
            </a:r>
          </a:p>
          <a:p>
            <a:pPr marL="0" indent="0">
              <a:buNone/>
            </a:pPr>
            <a:r>
              <a:rPr lang="fr-FR" sz="1800" i="1" dirty="0"/>
              <a:t>« </a:t>
            </a:r>
            <a:r>
              <a:rPr lang="fr-FR" sz="1800" i="1" dirty="0" err="1"/>
              <a:t>metabolic</a:t>
            </a:r>
            <a:r>
              <a:rPr lang="fr-FR" sz="1800" i="1" dirty="0"/>
              <a:t> </a:t>
            </a:r>
            <a:r>
              <a:rPr lang="fr-FR" sz="1800" i="1" dirty="0" err="1"/>
              <a:t>associated</a:t>
            </a:r>
            <a:r>
              <a:rPr lang="fr-FR" sz="1800" i="1" dirty="0"/>
              <a:t> </a:t>
            </a:r>
            <a:r>
              <a:rPr lang="fr-FR" sz="1800" i="1" dirty="0" err="1"/>
              <a:t>steatotic</a:t>
            </a:r>
            <a:r>
              <a:rPr lang="fr-FR" sz="1800" i="1" dirty="0"/>
              <a:t> </a:t>
            </a:r>
            <a:r>
              <a:rPr lang="fr-FR" sz="1800" i="1" dirty="0" err="1"/>
              <a:t>liver</a:t>
            </a:r>
            <a:r>
              <a:rPr lang="fr-FR" sz="1800" i="1" dirty="0"/>
              <a:t> </a:t>
            </a:r>
            <a:r>
              <a:rPr lang="fr-FR" sz="1800" i="1" dirty="0" err="1"/>
              <a:t>disease</a:t>
            </a:r>
            <a:r>
              <a:rPr lang="fr-FR" sz="1800" i="1" dirty="0"/>
              <a:t> »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4373865-89BC-C674-1B72-8CE690235EC3}"/>
              </a:ext>
            </a:extLst>
          </p:cNvPr>
          <p:cNvSpPr txBox="1">
            <a:spLocks/>
          </p:cNvSpPr>
          <p:nvPr/>
        </p:nvSpPr>
        <p:spPr>
          <a:xfrm>
            <a:off x="3182390" y="2631959"/>
            <a:ext cx="10515600" cy="1033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C2D10884-6559-BE54-0BE4-4D835419F5F8}"/>
              </a:ext>
            </a:extLst>
          </p:cNvPr>
          <p:cNvSpPr txBox="1">
            <a:spLocks/>
          </p:cNvSpPr>
          <p:nvPr/>
        </p:nvSpPr>
        <p:spPr>
          <a:xfrm>
            <a:off x="355367" y="3313645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Sédentarité 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E0270DFF-84D0-4169-0AF7-7C96384547F1}"/>
              </a:ext>
            </a:extLst>
          </p:cNvPr>
          <p:cNvSpPr txBox="1">
            <a:spLocks/>
          </p:cNvSpPr>
          <p:nvPr/>
        </p:nvSpPr>
        <p:spPr>
          <a:xfrm>
            <a:off x="355367" y="5512267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Prédisposition génétique 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DA9237C6-7070-B893-FD46-4DCFFBC70E41}"/>
              </a:ext>
            </a:extLst>
          </p:cNvPr>
          <p:cNvSpPr txBox="1">
            <a:spLocks/>
          </p:cNvSpPr>
          <p:nvPr/>
        </p:nvSpPr>
        <p:spPr>
          <a:xfrm>
            <a:off x="355366" y="4784313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Microbiote altéré </a:t>
            </a:r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C4E0E109-D734-00FB-0A29-E37D34E515BE}"/>
              </a:ext>
            </a:extLst>
          </p:cNvPr>
          <p:cNvSpPr txBox="1">
            <a:spLocks/>
          </p:cNvSpPr>
          <p:nvPr/>
        </p:nvSpPr>
        <p:spPr>
          <a:xfrm>
            <a:off x="355367" y="4047298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Déséquilibre alimentaire 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8B31C1B2-4059-D167-D218-E5C2CA232B63}"/>
              </a:ext>
            </a:extLst>
          </p:cNvPr>
          <p:cNvSpPr txBox="1">
            <a:spLocks/>
          </p:cNvSpPr>
          <p:nvPr/>
        </p:nvSpPr>
        <p:spPr>
          <a:xfrm>
            <a:off x="4254264" y="3849596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Insulino-résistance 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3BA128BB-BECA-0CD9-BA7E-6C3A8CB9C000}"/>
              </a:ext>
            </a:extLst>
          </p:cNvPr>
          <p:cNvSpPr txBox="1">
            <a:spLocks/>
          </p:cNvSpPr>
          <p:nvPr/>
        </p:nvSpPr>
        <p:spPr>
          <a:xfrm>
            <a:off x="4254264" y="4929632"/>
            <a:ext cx="2664851" cy="496507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 Accumulation graisse intra-hépatique</a:t>
            </a:r>
          </a:p>
        </p:txBody>
      </p:sp>
      <p:sp>
        <p:nvSpPr>
          <p:cNvPr id="6" name="Flèche vers la droite 5">
            <a:extLst>
              <a:ext uri="{FF2B5EF4-FFF2-40B4-BE49-F238E27FC236}">
                <a16:creationId xmlns:a16="http://schemas.microsoft.com/office/drawing/2014/main" id="{E197C1B8-CF6C-B6C9-7D61-AE05E07FC0A9}"/>
              </a:ext>
            </a:extLst>
          </p:cNvPr>
          <p:cNvSpPr/>
          <p:nvPr/>
        </p:nvSpPr>
        <p:spPr>
          <a:xfrm>
            <a:off x="3182390" y="4377135"/>
            <a:ext cx="972273" cy="46009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7274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2CF74-8739-1878-A943-0E2B42E59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A6C0DC-CFE2-1992-038F-A7BF718B2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/>
              <a:t>Syndrome métabolique et foie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27A53C-305D-E552-19FB-7A8D1DFBD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4264" y="1744650"/>
            <a:ext cx="3215640" cy="12176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MASLD </a:t>
            </a:r>
            <a:r>
              <a:rPr lang="fr-FR" sz="1800" dirty="0"/>
              <a:t>(20% pop. G.)</a:t>
            </a:r>
          </a:p>
          <a:p>
            <a:pPr marL="0" indent="0">
              <a:buNone/>
            </a:pPr>
            <a:r>
              <a:rPr lang="fr-FR" sz="1800" i="1" dirty="0"/>
              <a:t>« </a:t>
            </a:r>
            <a:r>
              <a:rPr lang="fr-FR" sz="1800" i="1" dirty="0" err="1"/>
              <a:t>metabolic</a:t>
            </a:r>
            <a:r>
              <a:rPr lang="fr-FR" sz="1800" i="1" dirty="0"/>
              <a:t> </a:t>
            </a:r>
            <a:r>
              <a:rPr lang="fr-FR" sz="1800" i="1" dirty="0" err="1"/>
              <a:t>associated</a:t>
            </a:r>
            <a:r>
              <a:rPr lang="fr-FR" sz="1800" i="1" dirty="0"/>
              <a:t> </a:t>
            </a:r>
            <a:r>
              <a:rPr lang="fr-FR" sz="1800" i="1" dirty="0" err="1"/>
              <a:t>steatotic</a:t>
            </a:r>
            <a:r>
              <a:rPr lang="fr-FR" sz="1800" i="1" dirty="0"/>
              <a:t> </a:t>
            </a:r>
            <a:r>
              <a:rPr lang="fr-FR" sz="1800" i="1" dirty="0" err="1"/>
              <a:t>liver</a:t>
            </a:r>
            <a:r>
              <a:rPr lang="fr-FR" sz="1800" i="1" dirty="0"/>
              <a:t> </a:t>
            </a:r>
            <a:r>
              <a:rPr lang="fr-FR" sz="1800" i="1" dirty="0" err="1"/>
              <a:t>disease</a:t>
            </a:r>
            <a:r>
              <a:rPr lang="fr-FR" sz="1800" i="1" dirty="0"/>
              <a:t> »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D64181A2-9376-4699-DA67-D66B72EE7ABE}"/>
              </a:ext>
            </a:extLst>
          </p:cNvPr>
          <p:cNvSpPr txBox="1">
            <a:spLocks/>
          </p:cNvSpPr>
          <p:nvPr/>
        </p:nvSpPr>
        <p:spPr>
          <a:xfrm>
            <a:off x="3182390" y="2631959"/>
            <a:ext cx="10515600" cy="1033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89C7D2A9-0889-66E4-800D-570654D28239}"/>
              </a:ext>
            </a:extLst>
          </p:cNvPr>
          <p:cNvSpPr txBox="1">
            <a:spLocks/>
          </p:cNvSpPr>
          <p:nvPr/>
        </p:nvSpPr>
        <p:spPr>
          <a:xfrm>
            <a:off x="8440189" y="1690688"/>
            <a:ext cx="3215640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/>
              <a:t>MASH </a:t>
            </a:r>
            <a:r>
              <a:rPr lang="fr-FR" sz="1800" dirty="0"/>
              <a:t>(20% MASLD) </a:t>
            </a:r>
          </a:p>
          <a:p>
            <a:pPr marL="0" indent="0">
              <a:buNone/>
            </a:pPr>
            <a:r>
              <a:rPr lang="fr-FR" sz="1800" i="1" dirty="0"/>
              <a:t>« </a:t>
            </a:r>
            <a:r>
              <a:rPr lang="fr-FR" sz="1800" i="1" dirty="0" err="1"/>
              <a:t>metabolic</a:t>
            </a:r>
            <a:r>
              <a:rPr lang="fr-FR" sz="1800" i="1" dirty="0"/>
              <a:t> </a:t>
            </a:r>
            <a:r>
              <a:rPr lang="fr-FR" sz="1800" i="1" dirty="0" err="1"/>
              <a:t>associated</a:t>
            </a:r>
            <a:r>
              <a:rPr lang="fr-FR" sz="1800" i="1" dirty="0"/>
              <a:t> </a:t>
            </a:r>
            <a:r>
              <a:rPr lang="fr-FR" sz="1800" i="1" dirty="0" err="1"/>
              <a:t>steato</a:t>
            </a:r>
            <a:r>
              <a:rPr lang="fr-FR" sz="1800" i="1" dirty="0"/>
              <a:t> </a:t>
            </a:r>
            <a:r>
              <a:rPr lang="fr-FR" sz="1800" i="1" dirty="0" err="1"/>
              <a:t>hepatitis</a:t>
            </a:r>
            <a:r>
              <a:rPr lang="fr-FR" sz="1800" i="1" dirty="0"/>
              <a:t> »</a:t>
            </a:r>
          </a:p>
          <a:p>
            <a:endParaRPr lang="fr-FR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6E26BBEC-0D5D-2C16-FB2B-54622D6DDF6B}"/>
              </a:ext>
            </a:extLst>
          </p:cNvPr>
          <p:cNvSpPr txBox="1">
            <a:spLocks/>
          </p:cNvSpPr>
          <p:nvPr/>
        </p:nvSpPr>
        <p:spPr>
          <a:xfrm>
            <a:off x="355367" y="3313645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Sédentarité 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3E069955-DECE-4364-B97D-CD8F894FCB54}"/>
              </a:ext>
            </a:extLst>
          </p:cNvPr>
          <p:cNvSpPr txBox="1">
            <a:spLocks/>
          </p:cNvSpPr>
          <p:nvPr/>
        </p:nvSpPr>
        <p:spPr>
          <a:xfrm>
            <a:off x="355367" y="5512267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Prédisposition génétique 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02C11836-43A1-65B6-D9B2-CB7DAC1C6F42}"/>
              </a:ext>
            </a:extLst>
          </p:cNvPr>
          <p:cNvSpPr txBox="1">
            <a:spLocks/>
          </p:cNvSpPr>
          <p:nvPr/>
        </p:nvSpPr>
        <p:spPr>
          <a:xfrm>
            <a:off x="355366" y="4784313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Microbiote altéré </a:t>
            </a:r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F1288E66-9DD2-59FA-BC00-8100F2087359}"/>
              </a:ext>
            </a:extLst>
          </p:cNvPr>
          <p:cNvSpPr txBox="1">
            <a:spLocks/>
          </p:cNvSpPr>
          <p:nvPr/>
        </p:nvSpPr>
        <p:spPr>
          <a:xfrm>
            <a:off x="355367" y="4047298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Déséquilibre alimentaire 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80E66394-6646-5034-0521-8B8D08E60749}"/>
              </a:ext>
            </a:extLst>
          </p:cNvPr>
          <p:cNvSpPr txBox="1">
            <a:spLocks/>
          </p:cNvSpPr>
          <p:nvPr/>
        </p:nvSpPr>
        <p:spPr>
          <a:xfrm>
            <a:off x="4244615" y="3808635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Insulino-résistance 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9B6EC866-DE4C-35CE-F193-BBE0D44207B9}"/>
              </a:ext>
            </a:extLst>
          </p:cNvPr>
          <p:cNvSpPr txBox="1">
            <a:spLocks/>
          </p:cNvSpPr>
          <p:nvPr/>
        </p:nvSpPr>
        <p:spPr>
          <a:xfrm>
            <a:off x="4244615" y="4888671"/>
            <a:ext cx="2664851" cy="496507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 Accumulation graisse intra-hépatique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CE5FB0BD-E553-C1F6-E848-198DB9C6DF0D}"/>
              </a:ext>
            </a:extLst>
          </p:cNvPr>
          <p:cNvSpPr txBox="1">
            <a:spLocks/>
          </p:cNvSpPr>
          <p:nvPr/>
        </p:nvSpPr>
        <p:spPr>
          <a:xfrm>
            <a:off x="8440189" y="3803108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Stress oxydatif 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57215EEC-631C-D991-48A1-9D7DAFB16ED9}"/>
              </a:ext>
            </a:extLst>
          </p:cNvPr>
          <p:cNvSpPr txBox="1">
            <a:spLocks/>
          </p:cNvSpPr>
          <p:nvPr/>
        </p:nvSpPr>
        <p:spPr>
          <a:xfrm>
            <a:off x="8440189" y="4904590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Inflammation systémique </a:t>
            </a:r>
          </a:p>
        </p:txBody>
      </p:sp>
      <p:sp>
        <p:nvSpPr>
          <p:cNvPr id="6" name="Flèche vers la droite 5">
            <a:extLst>
              <a:ext uri="{FF2B5EF4-FFF2-40B4-BE49-F238E27FC236}">
                <a16:creationId xmlns:a16="http://schemas.microsoft.com/office/drawing/2014/main" id="{A0ECA705-3A30-3870-0415-E161A16301D8}"/>
              </a:ext>
            </a:extLst>
          </p:cNvPr>
          <p:cNvSpPr/>
          <p:nvPr/>
        </p:nvSpPr>
        <p:spPr>
          <a:xfrm>
            <a:off x="3182390" y="4377135"/>
            <a:ext cx="972273" cy="46009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vers la droite 6">
            <a:extLst>
              <a:ext uri="{FF2B5EF4-FFF2-40B4-BE49-F238E27FC236}">
                <a16:creationId xmlns:a16="http://schemas.microsoft.com/office/drawing/2014/main" id="{FCCDC907-33D3-CF41-255A-CCD5B030B778}"/>
              </a:ext>
            </a:extLst>
          </p:cNvPr>
          <p:cNvSpPr/>
          <p:nvPr/>
        </p:nvSpPr>
        <p:spPr>
          <a:xfrm>
            <a:off x="7188691" y="4370203"/>
            <a:ext cx="972273" cy="46009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4090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75A93-3A2A-6098-7321-812659ADE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EAD3A7-F4B1-0136-267B-EE74A1360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/>
              <a:t>Syndrome métabolique et foie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63C9A78F-2C53-7545-981A-B4B357EAC9FD}"/>
              </a:ext>
            </a:extLst>
          </p:cNvPr>
          <p:cNvSpPr txBox="1">
            <a:spLocks/>
          </p:cNvSpPr>
          <p:nvPr/>
        </p:nvSpPr>
        <p:spPr>
          <a:xfrm>
            <a:off x="3182390" y="1690688"/>
            <a:ext cx="10515600" cy="1033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8779D6B-ACDF-DD76-8D07-4FA3417EB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1757"/>
            <a:ext cx="11896725" cy="4010025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EDCCD7C1-C28E-3B1B-EC05-F6229E4EE471}"/>
              </a:ext>
            </a:extLst>
          </p:cNvPr>
          <p:cNvSpPr txBox="1">
            <a:spLocks/>
          </p:cNvSpPr>
          <p:nvPr/>
        </p:nvSpPr>
        <p:spPr>
          <a:xfrm>
            <a:off x="3596904" y="3929128"/>
            <a:ext cx="1623278" cy="941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dirty="0">
                <a:highlight>
                  <a:srgbClr val="FFFF00"/>
                </a:highlight>
              </a:rPr>
              <a:t>MASLD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dirty="0">
              <a:highlight>
                <a:srgbClr val="FFFF00"/>
              </a:highlight>
            </a:endParaRPr>
          </a:p>
          <a:p>
            <a:endParaRPr lang="fr-FR" dirty="0">
              <a:highlight>
                <a:srgbClr val="FFFF00"/>
              </a:highlight>
            </a:endParaRPr>
          </a:p>
          <a:p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A4729438-4AD7-3A13-3F94-61F5A4BDDC8D}"/>
              </a:ext>
            </a:extLst>
          </p:cNvPr>
          <p:cNvSpPr txBox="1">
            <a:spLocks/>
          </p:cNvSpPr>
          <p:nvPr/>
        </p:nvSpPr>
        <p:spPr>
          <a:xfrm>
            <a:off x="9375383" y="3837642"/>
            <a:ext cx="1373653" cy="485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dirty="0">
                <a:highlight>
                  <a:srgbClr val="FFFF00"/>
                </a:highlight>
              </a:rPr>
              <a:t>MASH</a:t>
            </a:r>
            <a:r>
              <a:rPr lang="fr-FR" dirty="0">
                <a:highlight>
                  <a:srgbClr val="000080"/>
                </a:highlight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dirty="0">
              <a:highlight>
                <a:srgbClr val="000080"/>
              </a:highlight>
            </a:endParaRPr>
          </a:p>
          <a:p>
            <a:endParaRPr lang="fr-FR" dirty="0">
              <a:highlight>
                <a:srgbClr val="000080"/>
              </a:highlight>
            </a:endParaRPr>
          </a:p>
          <a:p>
            <a:endParaRPr lang="fr-FR" dirty="0">
              <a:highlight>
                <a:srgbClr val="000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64157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55" y="1353377"/>
            <a:ext cx="11562647" cy="395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103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53" y="1"/>
            <a:ext cx="110432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750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6295" y="4618138"/>
            <a:ext cx="2137756" cy="1325563"/>
          </a:xfrm>
        </p:spPr>
        <p:txBody>
          <a:bodyPr>
            <a:normAutofit fontScale="90000"/>
          </a:bodyPr>
          <a:lstStyle/>
          <a:p>
            <a:r>
              <a:rPr lang="fr-FR" sz="1600" dirty="0"/>
              <a:t>*</a:t>
            </a:r>
            <a:br>
              <a:rPr lang="fr-FR" sz="1600" dirty="0"/>
            </a:br>
            <a:r>
              <a:rPr lang="fr-FR" sz="1600" dirty="0"/>
              <a:t>Age &gt; 50 ans, </a:t>
            </a:r>
            <a:br>
              <a:rPr lang="fr-FR" sz="1600" dirty="0"/>
            </a:br>
            <a:r>
              <a:rPr lang="fr-FR" sz="1600" dirty="0"/>
              <a:t>DT2</a:t>
            </a:r>
            <a:br>
              <a:rPr lang="fr-FR" sz="1600" dirty="0"/>
            </a:br>
            <a:r>
              <a:rPr lang="fr-FR" sz="1600" dirty="0"/>
              <a:t>HTA</a:t>
            </a:r>
            <a:br>
              <a:rPr lang="fr-FR" sz="1600" dirty="0"/>
            </a:br>
            <a:r>
              <a:rPr lang="fr-FR" sz="1600" dirty="0" err="1"/>
              <a:t>Sd</a:t>
            </a:r>
            <a:r>
              <a:rPr lang="fr-FR" sz="1600" dirty="0"/>
              <a:t> métabolique</a:t>
            </a:r>
            <a:br>
              <a:rPr lang="fr-FR" sz="1600" dirty="0"/>
            </a:br>
            <a:r>
              <a:rPr lang="fr-FR" sz="1600" dirty="0"/>
              <a:t>Cytolyse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8892" y="3923608"/>
            <a:ext cx="4362450" cy="271462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680" y="166775"/>
            <a:ext cx="8352452" cy="364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9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E1E3F-2088-140B-7EF6-DBBC622B6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45C4E4-4EFC-CC46-1A09-9FDA65D6D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homme de 60 ans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BA2E69-1587-8A9A-B366-93BEB40D1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42360" cy="4351338"/>
          </a:xfrm>
        </p:spPr>
        <p:txBody>
          <a:bodyPr>
            <a:normAutofit lnSpcReduction="10000"/>
          </a:bodyPr>
          <a:lstStyle/>
          <a:p>
            <a:r>
              <a:rPr lang="fr-FR" dirty="0"/>
              <a:t>DT2</a:t>
            </a:r>
          </a:p>
          <a:p>
            <a:r>
              <a:rPr lang="fr-FR" dirty="0"/>
              <a:t>Dyslipidémie</a:t>
            </a:r>
          </a:p>
          <a:p>
            <a:r>
              <a:rPr lang="fr-FR" dirty="0"/>
              <a:t>Surpoids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ALAT 2N ASAT 1,5N</a:t>
            </a:r>
          </a:p>
          <a:p>
            <a:r>
              <a:rPr lang="fr-FR" dirty="0"/>
              <a:t>GGT 3N PAL N </a:t>
            </a:r>
            <a:r>
              <a:rPr lang="fr-FR" dirty="0" err="1"/>
              <a:t>BiliT</a:t>
            </a:r>
            <a:r>
              <a:rPr lang="fr-FR" dirty="0"/>
              <a:t> N</a:t>
            </a:r>
          </a:p>
          <a:p>
            <a:pPr>
              <a:lnSpc>
                <a:spcPct val="100000"/>
              </a:lnSpc>
            </a:pPr>
            <a:r>
              <a:rPr lang="fr-FR" b="1" dirty="0"/>
              <a:t>Ferritine  800 µg/L CSTF 23%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EB85DDD-B5F5-70A5-EE4F-BCA1D3825348}"/>
              </a:ext>
            </a:extLst>
          </p:cNvPr>
          <p:cNvSpPr txBox="1">
            <a:spLocks/>
          </p:cNvSpPr>
          <p:nvPr/>
        </p:nvSpPr>
        <p:spPr>
          <a:xfrm>
            <a:off x="6791960" y="1825625"/>
            <a:ext cx="364236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Echographie hépatique :</a:t>
            </a:r>
          </a:p>
          <a:p>
            <a:endParaRPr lang="fr-FR" dirty="0"/>
          </a:p>
          <a:p>
            <a:pPr lvl="1"/>
            <a:r>
              <a:rPr lang="fr-FR" dirty="0"/>
              <a:t>Foie non dysmorphique et homogène</a:t>
            </a:r>
          </a:p>
          <a:p>
            <a:pPr lvl="1"/>
            <a:r>
              <a:rPr lang="fr-FR" b="1" dirty="0"/>
              <a:t>Stéatose hépatique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672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37907" y="2534747"/>
            <a:ext cx="4116185" cy="1325563"/>
          </a:xfrm>
        </p:spPr>
        <p:txBody>
          <a:bodyPr/>
          <a:lstStyle/>
          <a:p>
            <a:r>
              <a:rPr lang="fr-FR" dirty="0"/>
              <a:t>Ca vous étonne ?</a:t>
            </a:r>
          </a:p>
        </p:txBody>
      </p:sp>
    </p:spTree>
    <p:extLst>
      <p:ext uri="{BB962C8B-B14F-4D97-AF65-F5344CB8AC3E}">
        <p14:creationId xmlns:p14="http://schemas.microsoft.com/office/powerpoint/2010/main" val="4113705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artographie de la prévalence de la surcharge pondérale selon les département de résidence en Nouvelle-Aquita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21" y="0"/>
            <a:ext cx="9190368" cy="673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027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586D6C-0EC5-0424-75D6-447DE31CB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Hyperferritinémie : Causes principales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DE49F4-873E-82FE-4A01-A1495A786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0852"/>
            <a:ext cx="3953719" cy="2054768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dirty="0"/>
              <a:t>Syndrome métabolique</a:t>
            </a:r>
          </a:p>
          <a:p>
            <a:r>
              <a:rPr lang="fr-FR" dirty="0"/>
              <a:t>Alcool</a:t>
            </a:r>
          </a:p>
          <a:p>
            <a:r>
              <a:rPr lang="fr-FR" dirty="0"/>
              <a:t>Inflammation</a:t>
            </a:r>
          </a:p>
          <a:p>
            <a:r>
              <a:rPr lang="fr-FR" dirty="0"/>
              <a:t>Cytolyse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4D72E2A-E3BD-5C7F-2900-04B876526123}"/>
              </a:ext>
            </a:extLst>
          </p:cNvPr>
          <p:cNvSpPr txBox="1">
            <a:spLocks/>
          </p:cNvSpPr>
          <p:nvPr/>
        </p:nvSpPr>
        <p:spPr>
          <a:xfrm>
            <a:off x="6592746" y="3488188"/>
            <a:ext cx="4299030" cy="591346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/>
              <a:t>90% des hyperferritinémies</a:t>
            </a:r>
          </a:p>
        </p:txBody>
      </p:sp>
      <p:sp>
        <p:nvSpPr>
          <p:cNvPr id="5" name="Flèche vers la droite 4">
            <a:extLst>
              <a:ext uri="{FF2B5EF4-FFF2-40B4-BE49-F238E27FC236}">
                <a16:creationId xmlns:a16="http://schemas.microsoft.com/office/drawing/2014/main" id="{BADF5F1E-23FA-CC02-2C34-BA931E7D113B}"/>
              </a:ext>
            </a:extLst>
          </p:cNvPr>
          <p:cNvSpPr/>
          <p:nvPr/>
        </p:nvSpPr>
        <p:spPr>
          <a:xfrm>
            <a:off x="5206196" y="3488188"/>
            <a:ext cx="972273" cy="46009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7873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Hyperferritinémie</a:t>
            </a:r>
            <a:r>
              <a:rPr lang="fr-FR" dirty="0"/>
              <a:t> et syndrome métabolique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5324" y="2155632"/>
            <a:ext cx="5205328" cy="2786758"/>
          </a:xfrm>
          <a:ln w="254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/>
              <a:t>1ere cause d’hyperferritinémie</a:t>
            </a:r>
          </a:p>
          <a:p>
            <a:endParaRPr lang="fr-FR" dirty="0"/>
          </a:p>
          <a:p>
            <a:r>
              <a:rPr lang="fr-FR" dirty="0" err="1"/>
              <a:t>Hyperferritinémie</a:t>
            </a:r>
            <a:r>
              <a:rPr lang="fr-FR" dirty="0"/>
              <a:t>   </a:t>
            </a:r>
          </a:p>
          <a:p>
            <a:pPr lvl="1"/>
            <a:r>
              <a:rPr lang="fr-FR" dirty="0"/>
              <a:t>15% des syndromes métaboliques </a:t>
            </a:r>
          </a:p>
          <a:p>
            <a:pPr lvl="1"/>
            <a:r>
              <a:rPr lang="fr-FR" dirty="0"/>
              <a:t>35% des diabétiques </a:t>
            </a:r>
          </a:p>
          <a:p>
            <a:pPr lvl="1"/>
            <a:r>
              <a:rPr lang="fr-FR" dirty="0"/>
              <a:t>20% des stéatoses hépatique</a:t>
            </a:r>
          </a:p>
          <a:p>
            <a:pPr marL="457200" lvl="1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987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BBA59-364C-1D62-100D-62A7FCC99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4A8189-E0A3-6F2D-7CEB-0FE298E46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Hyperferritinémie</a:t>
            </a:r>
            <a:r>
              <a:rPr lang="fr-FR" dirty="0"/>
              <a:t> et syndrome métabolique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CB599A-71EF-8B80-D4FD-4D3931784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4551" y="2526567"/>
            <a:ext cx="4603445" cy="1804866"/>
          </a:xfrm>
          <a:ln w="254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/>
              <a:t>Peut précéder le syndrome métabolique</a:t>
            </a:r>
          </a:p>
          <a:p>
            <a:r>
              <a:rPr lang="fr-FR" dirty="0"/>
              <a:t>Proportionnelle au degré d’insulino-résistance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E6BC232-BD3E-90FE-2B06-9233A42854D1}"/>
              </a:ext>
            </a:extLst>
          </p:cNvPr>
          <p:cNvSpPr txBox="1">
            <a:spLocks/>
          </p:cNvSpPr>
          <p:nvPr/>
        </p:nvSpPr>
        <p:spPr>
          <a:xfrm>
            <a:off x="165324" y="2155632"/>
            <a:ext cx="5205328" cy="2786758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1ere cause d’hyperferritinémie</a:t>
            </a:r>
          </a:p>
          <a:p>
            <a:endParaRPr lang="fr-FR"/>
          </a:p>
          <a:p>
            <a:r>
              <a:rPr lang="fr-FR"/>
              <a:t>Hyperferritinémie   </a:t>
            </a:r>
          </a:p>
          <a:p>
            <a:pPr lvl="1"/>
            <a:r>
              <a:rPr lang="fr-FR"/>
              <a:t>15% des syndromes métaboliques </a:t>
            </a:r>
          </a:p>
          <a:p>
            <a:pPr lvl="1"/>
            <a:r>
              <a:rPr lang="fr-FR"/>
              <a:t>35% des diabétiques </a:t>
            </a:r>
          </a:p>
          <a:p>
            <a:pPr lvl="1"/>
            <a:r>
              <a:rPr lang="fr-FR"/>
              <a:t>20% des stéatoses hépatique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77137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068F1-FFBB-8722-86B4-6C3197B4F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4C529F-252E-25E7-4339-D94D24D30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190" y="1690687"/>
            <a:ext cx="5215544" cy="1052513"/>
          </a:xfrm>
          <a:ln w="254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600" dirty="0"/>
              <a:t>Sans surcharge en fer </a:t>
            </a:r>
            <a:endParaRPr lang="fr-FR" sz="26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600" dirty="0">
                <a:sym typeface="Wingdings" panose="05000000000000000000" pitchFamily="2" charset="2"/>
              </a:rPr>
              <a:t> </a:t>
            </a:r>
            <a:r>
              <a:rPr lang="fr-FR" sz="2600" b="1" dirty="0" err="1"/>
              <a:t>Hyperferritinémie</a:t>
            </a:r>
            <a:r>
              <a:rPr lang="fr-FR" sz="2600" b="1" dirty="0"/>
              <a:t> métabolique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1E8E623-95F0-9A46-A7C2-6623F192E157}"/>
              </a:ext>
            </a:extLst>
          </p:cNvPr>
          <p:cNvSpPr txBox="1">
            <a:spLocks/>
          </p:cNvSpPr>
          <p:nvPr/>
        </p:nvSpPr>
        <p:spPr>
          <a:xfrm>
            <a:off x="6593378" y="1027906"/>
            <a:ext cx="54600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997C529C-3346-929D-5CC6-BCD4BB042DE1}"/>
              </a:ext>
            </a:extLst>
          </p:cNvPr>
          <p:cNvSpPr txBox="1">
            <a:spLocks/>
          </p:cNvSpPr>
          <p:nvPr/>
        </p:nvSpPr>
        <p:spPr>
          <a:xfrm>
            <a:off x="6950824" y="1690687"/>
            <a:ext cx="4936375" cy="1052513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600" dirty="0"/>
              <a:t>Avec surcharge en fer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FR" sz="2600" dirty="0"/>
              <a:t> </a:t>
            </a:r>
            <a:r>
              <a:rPr lang="fr-FR" sz="2600" b="1" dirty="0" err="1"/>
              <a:t>Hépatosidérose</a:t>
            </a:r>
            <a:r>
              <a:rPr lang="fr-FR" sz="2600" b="1" dirty="0"/>
              <a:t> métabolique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E3D4D2FF-C7E6-5724-1B3A-BC21A321F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210" y="365124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Syndrome métabolique et hyperferritinémie</a:t>
            </a:r>
          </a:p>
        </p:txBody>
      </p:sp>
    </p:spTree>
    <p:extLst>
      <p:ext uri="{BB962C8B-B14F-4D97-AF65-F5344CB8AC3E}">
        <p14:creationId xmlns:p14="http://schemas.microsoft.com/office/powerpoint/2010/main" val="776506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655E5-754B-D611-F20A-0293CEA6D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59EBD5-03E2-E5BB-0125-1CA3232F4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190" y="1690687"/>
            <a:ext cx="5215544" cy="1052513"/>
          </a:xfrm>
          <a:ln w="254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600" dirty="0"/>
              <a:t>Sans surcharge en fer </a:t>
            </a:r>
            <a:endParaRPr lang="fr-FR" sz="26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600" dirty="0">
                <a:sym typeface="Wingdings" panose="05000000000000000000" pitchFamily="2" charset="2"/>
              </a:rPr>
              <a:t> </a:t>
            </a:r>
            <a:r>
              <a:rPr lang="fr-FR" sz="2600" b="1" dirty="0" err="1"/>
              <a:t>Hyperferritinémie</a:t>
            </a:r>
            <a:r>
              <a:rPr lang="fr-FR" sz="2600" b="1" dirty="0"/>
              <a:t> métabolique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2FC2CB5-9FA7-CFCC-DDD7-CDA19A6F1050}"/>
              </a:ext>
            </a:extLst>
          </p:cNvPr>
          <p:cNvSpPr txBox="1">
            <a:spLocks/>
          </p:cNvSpPr>
          <p:nvPr/>
        </p:nvSpPr>
        <p:spPr>
          <a:xfrm>
            <a:off x="6593378" y="1027906"/>
            <a:ext cx="54600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B9942554-5B56-7872-4BAB-B02B6170AB4F}"/>
              </a:ext>
            </a:extLst>
          </p:cNvPr>
          <p:cNvSpPr txBox="1">
            <a:spLocks/>
          </p:cNvSpPr>
          <p:nvPr/>
        </p:nvSpPr>
        <p:spPr>
          <a:xfrm>
            <a:off x="6950824" y="1690687"/>
            <a:ext cx="4936375" cy="1052513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600" dirty="0"/>
              <a:t>Avec surcharge en fer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FR" sz="2600" dirty="0"/>
              <a:t> </a:t>
            </a:r>
            <a:r>
              <a:rPr lang="fr-FR" sz="2600" b="1" dirty="0" err="1"/>
              <a:t>Hépatosidérose</a:t>
            </a:r>
            <a:r>
              <a:rPr lang="fr-FR" sz="2600" b="1" dirty="0"/>
              <a:t> métabolique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B2D571F5-4482-D068-8D2F-24E699D7F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210" y="365124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Syndrome métabolique et hyperferritinémie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1D258B94-03CE-BEBE-6552-966B886C6D04}"/>
              </a:ext>
            </a:extLst>
          </p:cNvPr>
          <p:cNvSpPr txBox="1">
            <a:spLocks/>
          </p:cNvSpPr>
          <p:nvPr/>
        </p:nvSpPr>
        <p:spPr>
          <a:xfrm>
            <a:off x="1707709" y="3591438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Ferritine &lt; 500 µg/L 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91D299C7-8B87-5E76-DC9A-7021000D03E0}"/>
              </a:ext>
            </a:extLst>
          </p:cNvPr>
          <p:cNvCxnSpPr/>
          <p:nvPr/>
        </p:nvCxnSpPr>
        <p:spPr>
          <a:xfrm>
            <a:off x="3046961" y="2847372"/>
            <a:ext cx="0" cy="581628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8FBA84C-A081-8538-9861-048DE2CDDBE4}"/>
              </a:ext>
            </a:extLst>
          </p:cNvPr>
          <p:cNvCxnSpPr/>
          <p:nvPr/>
        </p:nvCxnSpPr>
        <p:spPr>
          <a:xfrm>
            <a:off x="3040135" y="4226689"/>
            <a:ext cx="0" cy="581628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A786CB18-65C1-C30A-782B-71D30731D057}"/>
              </a:ext>
            </a:extLst>
          </p:cNvPr>
          <p:cNvSpPr txBox="1">
            <a:spLocks/>
          </p:cNvSpPr>
          <p:nvPr/>
        </p:nvSpPr>
        <p:spPr>
          <a:xfrm>
            <a:off x="2301136" y="5030874"/>
            <a:ext cx="1491650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Pas d’IRM </a:t>
            </a:r>
          </a:p>
        </p:txBody>
      </p:sp>
    </p:spTree>
    <p:extLst>
      <p:ext uri="{BB962C8B-B14F-4D97-AF65-F5344CB8AC3E}">
        <p14:creationId xmlns:p14="http://schemas.microsoft.com/office/powerpoint/2010/main" val="3847118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A046066-E5A7-F3C5-6BC9-337279FD8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r-FR" sz="4200"/>
              <a:t>IRM hépatique d’évaluation de la surcharge en Fer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403092-12CC-0F4B-692D-3733EA294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fr-FR" sz="2000" dirty="0"/>
          </a:p>
          <a:p>
            <a:endParaRPr lang="fr-FR" sz="2000" dirty="0"/>
          </a:p>
          <a:p>
            <a:r>
              <a:rPr lang="fr-FR" sz="2000" dirty="0"/>
              <a:t>Normale &lt; 36 µmol/g </a:t>
            </a:r>
          </a:p>
          <a:p>
            <a:endParaRPr lang="fr-FR" sz="2000" dirty="0"/>
          </a:p>
          <a:p>
            <a:r>
              <a:rPr lang="fr-FR" sz="2000" dirty="0"/>
              <a:t>Surcharge significative &gt; 100-120 µmol/g</a:t>
            </a:r>
          </a:p>
          <a:p>
            <a:endParaRPr lang="fr-FR" sz="2000" dirty="0"/>
          </a:p>
          <a:p>
            <a:r>
              <a:rPr lang="fr-FR" sz="2000" dirty="0"/>
              <a:t>Surcharge importante&gt; 150 µmol/g</a:t>
            </a:r>
          </a:p>
        </p:txBody>
      </p:sp>
      <p:pic>
        <p:nvPicPr>
          <p:cNvPr id="4" name="Image 3" descr="Fer et IRM">
            <a:extLst>
              <a:ext uri="{FF2B5EF4-FFF2-40B4-BE49-F238E27FC236}">
                <a16:creationId xmlns:a16="http://schemas.microsoft.com/office/drawing/2014/main" id="{BD3B8632-84A3-A531-1DE3-F43ABC45C5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03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822550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3425E-31A0-9979-A0DE-2D2B5492E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6E0619-24C4-CB1C-6058-6BEC586C2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190" y="1690687"/>
            <a:ext cx="5215544" cy="1052513"/>
          </a:xfrm>
          <a:ln w="254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600" dirty="0"/>
              <a:t>Sans surcharge en fer </a:t>
            </a:r>
            <a:endParaRPr lang="fr-FR" sz="26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600" dirty="0">
                <a:sym typeface="Wingdings" panose="05000000000000000000" pitchFamily="2" charset="2"/>
              </a:rPr>
              <a:t> </a:t>
            </a:r>
            <a:r>
              <a:rPr lang="fr-FR" sz="2600" b="1" dirty="0" err="1"/>
              <a:t>Hyperferritinémie</a:t>
            </a:r>
            <a:r>
              <a:rPr lang="fr-FR" sz="2600" b="1" dirty="0"/>
              <a:t> métabolique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A8650AC6-30EE-DDDD-10EC-9F0E3AC72162}"/>
              </a:ext>
            </a:extLst>
          </p:cNvPr>
          <p:cNvSpPr txBox="1">
            <a:spLocks/>
          </p:cNvSpPr>
          <p:nvPr/>
        </p:nvSpPr>
        <p:spPr>
          <a:xfrm>
            <a:off x="6582514" y="962517"/>
            <a:ext cx="54600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22FE9B8A-4CE8-9165-3007-4FA9F716DF39}"/>
              </a:ext>
            </a:extLst>
          </p:cNvPr>
          <p:cNvSpPr txBox="1">
            <a:spLocks/>
          </p:cNvSpPr>
          <p:nvPr/>
        </p:nvSpPr>
        <p:spPr>
          <a:xfrm>
            <a:off x="6950824" y="1690687"/>
            <a:ext cx="4936375" cy="1052513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600" dirty="0"/>
              <a:t>Avec surcharge en fer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FR" sz="2600" dirty="0"/>
              <a:t> </a:t>
            </a:r>
            <a:r>
              <a:rPr lang="fr-FR" sz="2600" b="1" dirty="0" err="1"/>
              <a:t>Hépatosidérose</a:t>
            </a:r>
            <a:r>
              <a:rPr lang="fr-FR" sz="2600" b="1" dirty="0"/>
              <a:t> métabolique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F54190B5-86EE-73BD-5D97-1AC97BFC0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210" y="365124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Syndrome métabolique et hyperferritinémie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22B1F6BF-B7A3-E5DB-44A2-DB8398789DD8}"/>
              </a:ext>
            </a:extLst>
          </p:cNvPr>
          <p:cNvSpPr txBox="1">
            <a:spLocks/>
          </p:cNvSpPr>
          <p:nvPr/>
        </p:nvSpPr>
        <p:spPr>
          <a:xfrm>
            <a:off x="7755262" y="3493044"/>
            <a:ext cx="3327496" cy="81597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Ferritine &lt; 1000 µg/L </a:t>
            </a:r>
          </a:p>
          <a:p>
            <a:pPr marL="0" indent="0">
              <a:buNone/>
            </a:pPr>
            <a:r>
              <a:rPr lang="fr-FR" sz="1600" dirty="0"/>
              <a:t>(90% des cas, et CSTF N ou augmenté)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29A84B17-1D2F-51AD-1A37-A6FC7F536BEE}"/>
              </a:ext>
            </a:extLst>
          </p:cNvPr>
          <p:cNvCxnSpPr/>
          <p:nvPr/>
        </p:nvCxnSpPr>
        <p:spPr>
          <a:xfrm>
            <a:off x="9410450" y="2847372"/>
            <a:ext cx="0" cy="581628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BABF122C-BD06-65FB-91EB-E74CCAAAD18E}"/>
              </a:ext>
            </a:extLst>
          </p:cNvPr>
          <p:cNvSpPr txBox="1">
            <a:spLocks/>
          </p:cNvSpPr>
          <p:nvPr/>
        </p:nvSpPr>
        <p:spPr>
          <a:xfrm>
            <a:off x="1714536" y="3516070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Ferritine &lt; 500 µg/L 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2FE7325-C023-856E-33F5-E30FC3FC9487}"/>
              </a:ext>
            </a:extLst>
          </p:cNvPr>
          <p:cNvCxnSpPr/>
          <p:nvPr/>
        </p:nvCxnSpPr>
        <p:spPr>
          <a:xfrm>
            <a:off x="3046961" y="2847372"/>
            <a:ext cx="0" cy="581628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F9C98957-FC32-A8FE-3F74-ABCC365A2078}"/>
              </a:ext>
            </a:extLst>
          </p:cNvPr>
          <p:cNvSpPr txBox="1">
            <a:spLocks/>
          </p:cNvSpPr>
          <p:nvPr/>
        </p:nvSpPr>
        <p:spPr>
          <a:xfrm>
            <a:off x="7614823" y="5176709"/>
            <a:ext cx="3591253" cy="899476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IRM &lt; 120 µmol/g </a:t>
            </a:r>
          </a:p>
          <a:p>
            <a:pPr marL="0" indent="0">
              <a:buNone/>
            </a:pPr>
            <a:r>
              <a:rPr lang="fr-FR" sz="1600" dirty="0"/>
              <a:t>(90% des cas)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D044750-5803-B08E-6622-E1421F35DD17}"/>
              </a:ext>
            </a:extLst>
          </p:cNvPr>
          <p:cNvCxnSpPr/>
          <p:nvPr/>
        </p:nvCxnSpPr>
        <p:spPr>
          <a:xfrm>
            <a:off x="9410450" y="4452050"/>
            <a:ext cx="0" cy="581628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4200942-C637-73E7-F1C9-5864DFF4DDB6}"/>
              </a:ext>
            </a:extLst>
          </p:cNvPr>
          <p:cNvCxnSpPr/>
          <p:nvPr/>
        </p:nvCxnSpPr>
        <p:spPr>
          <a:xfrm>
            <a:off x="3046961" y="4161236"/>
            <a:ext cx="0" cy="581628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1121A859-2739-7776-18CC-F8513AE970F9}"/>
              </a:ext>
            </a:extLst>
          </p:cNvPr>
          <p:cNvSpPr txBox="1">
            <a:spLocks/>
          </p:cNvSpPr>
          <p:nvPr/>
        </p:nvSpPr>
        <p:spPr>
          <a:xfrm>
            <a:off x="2301136" y="4928650"/>
            <a:ext cx="1491650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Pas d’IRM </a:t>
            </a:r>
          </a:p>
        </p:txBody>
      </p:sp>
    </p:spTree>
    <p:extLst>
      <p:ext uri="{BB962C8B-B14F-4D97-AF65-F5344CB8AC3E}">
        <p14:creationId xmlns:p14="http://schemas.microsoft.com/office/powerpoint/2010/main" val="3940791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62D27-F1B4-27C5-CAAD-886D04A10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ED2910-36D7-2BD6-F7D1-C12295788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190" y="1690687"/>
            <a:ext cx="5215544" cy="1052513"/>
          </a:xfrm>
          <a:ln w="254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600" dirty="0"/>
              <a:t>Sans surcharge en fer </a:t>
            </a:r>
            <a:endParaRPr lang="fr-FR" sz="26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600" dirty="0">
                <a:sym typeface="Wingdings" panose="05000000000000000000" pitchFamily="2" charset="2"/>
              </a:rPr>
              <a:t> </a:t>
            </a:r>
            <a:r>
              <a:rPr lang="fr-FR" sz="2600" b="1" dirty="0" err="1"/>
              <a:t>Hyperferritinémie</a:t>
            </a:r>
            <a:r>
              <a:rPr lang="fr-FR" sz="2600" b="1" dirty="0"/>
              <a:t> métabolique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A01F2660-79DB-0B3E-3E0E-C0110CAD6625}"/>
              </a:ext>
            </a:extLst>
          </p:cNvPr>
          <p:cNvSpPr txBox="1">
            <a:spLocks/>
          </p:cNvSpPr>
          <p:nvPr/>
        </p:nvSpPr>
        <p:spPr>
          <a:xfrm>
            <a:off x="6582514" y="962517"/>
            <a:ext cx="54600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D6837C4D-979F-5788-4976-4B5F8931D1DF}"/>
              </a:ext>
            </a:extLst>
          </p:cNvPr>
          <p:cNvSpPr txBox="1">
            <a:spLocks/>
          </p:cNvSpPr>
          <p:nvPr/>
        </p:nvSpPr>
        <p:spPr>
          <a:xfrm>
            <a:off x="6950824" y="1690687"/>
            <a:ext cx="4936375" cy="1052513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600" dirty="0"/>
              <a:t>Avec surcharge en fer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FR" sz="2600" dirty="0"/>
              <a:t> </a:t>
            </a:r>
            <a:r>
              <a:rPr lang="fr-FR" sz="2600" b="1" dirty="0" err="1"/>
              <a:t>Hépatosidérose</a:t>
            </a:r>
            <a:r>
              <a:rPr lang="fr-FR" sz="2600" b="1" dirty="0"/>
              <a:t> métabolique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9527A853-9A44-9021-A809-8C963F5BD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210" y="365124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Syndrome métabolique et hyperferritinémie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0AEB04F1-7ED8-0BCC-837A-466C4BF5B82F}"/>
              </a:ext>
            </a:extLst>
          </p:cNvPr>
          <p:cNvSpPr txBox="1">
            <a:spLocks/>
          </p:cNvSpPr>
          <p:nvPr/>
        </p:nvSpPr>
        <p:spPr>
          <a:xfrm>
            <a:off x="8206796" y="3493044"/>
            <a:ext cx="2407308" cy="500351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On ne saigne pas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245FE525-C48F-BE41-5206-8B5113E1DC66}"/>
              </a:ext>
            </a:extLst>
          </p:cNvPr>
          <p:cNvCxnSpPr/>
          <p:nvPr/>
        </p:nvCxnSpPr>
        <p:spPr>
          <a:xfrm>
            <a:off x="9410450" y="2847372"/>
            <a:ext cx="0" cy="581628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860365C4-0C9E-4145-C346-52ACFF7C3E8F}"/>
              </a:ext>
            </a:extLst>
          </p:cNvPr>
          <p:cNvSpPr txBox="1">
            <a:spLocks/>
          </p:cNvSpPr>
          <p:nvPr/>
        </p:nvSpPr>
        <p:spPr>
          <a:xfrm>
            <a:off x="1714536" y="3516070"/>
            <a:ext cx="2664851" cy="47732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On ne surveille pas  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70495B44-DD5B-AA4E-B378-A8514FA8BD89}"/>
              </a:ext>
            </a:extLst>
          </p:cNvPr>
          <p:cNvCxnSpPr/>
          <p:nvPr/>
        </p:nvCxnSpPr>
        <p:spPr>
          <a:xfrm>
            <a:off x="3046961" y="2847372"/>
            <a:ext cx="0" cy="581628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8653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47E2A8-89DC-3E47-3D9C-4B385E7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51452"/>
            <a:ext cx="10515600" cy="1325563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Hyperferritinémie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21A32B-3FD3-DC01-AE4B-944874CCE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2372" y="3429000"/>
            <a:ext cx="547255" cy="8806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6000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173630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388" y="553315"/>
            <a:ext cx="5112420" cy="535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718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0BCB83-0EC6-0C91-0A47-E9F204EE3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homme de 60 ans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ADDFD6-8867-5141-9F56-08200EAFF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42360" cy="4351338"/>
          </a:xfrm>
        </p:spPr>
        <p:txBody>
          <a:bodyPr/>
          <a:lstStyle/>
          <a:p>
            <a:r>
              <a:rPr lang="fr-FR" dirty="0"/>
              <a:t>DT2</a:t>
            </a:r>
          </a:p>
          <a:p>
            <a:r>
              <a:rPr lang="fr-FR" dirty="0"/>
              <a:t>Dyslipidémie</a:t>
            </a:r>
          </a:p>
          <a:p>
            <a:r>
              <a:rPr lang="fr-FR" dirty="0"/>
              <a:t>Surpoids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6833E4EF-FF98-2846-17E4-733AB8E9C927}"/>
              </a:ext>
            </a:extLst>
          </p:cNvPr>
          <p:cNvSpPr txBox="1">
            <a:spLocks/>
          </p:cNvSpPr>
          <p:nvPr/>
        </p:nvSpPr>
        <p:spPr>
          <a:xfrm>
            <a:off x="6791960" y="1825625"/>
            <a:ext cx="364236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dirty="0"/>
          </a:p>
        </p:txBody>
      </p:sp>
      <p:pic>
        <p:nvPicPr>
          <p:cNvPr id="2052" name="Picture 4" descr="2 400+ Homme 60 Ans Gros Photos et images libres de droit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699" y="2058193"/>
            <a:ext cx="5829300" cy="3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17ADDFD6-8867-5141-9F56-08200EAFFB6A}"/>
              </a:ext>
            </a:extLst>
          </p:cNvPr>
          <p:cNvSpPr txBox="1">
            <a:spLocks/>
          </p:cNvSpPr>
          <p:nvPr/>
        </p:nvSpPr>
        <p:spPr>
          <a:xfrm>
            <a:off x="7790969" y="2953896"/>
            <a:ext cx="423263" cy="104349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8728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2" y="457200"/>
            <a:ext cx="12182638" cy="601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91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838" y="235009"/>
            <a:ext cx="10002191" cy="639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386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589" y="0"/>
            <a:ext cx="9043795" cy="665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808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388" y="553315"/>
            <a:ext cx="5112420" cy="535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809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481" y="0"/>
            <a:ext cx="52166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434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9B893-0607-EEFD-E0DF-78A133F8E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849418F-615B-6E98-3F27-0E4D46A50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481" y="0"/>
            <a:ext cx="5216660" cy="6858000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13889114-D34D-ABB9-BC74-ACF17B9C2DAB}"/>
              </a:ext>
            </a:extLst>
          </p:cNvPr>
          <p:cNvSpPr txBox="1">
            <a:spLocks/>
          </p:cNvSpPr>
          <p:nvPr/>
        </p:nvSpPr>
        <p:spPr>
          <a:xfrm>
            <a:off x="-133" y="17179"/>
            <a:ext cx="3298918" cy="416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600" b="1" dirty="0"/>
              <a:t>Physiopathologie</a:t>
            </a:r>
            <a:r>
              <a:rPr lang="fr-FR" dirty="0"/>
              <a:t> 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5B096880-5A30-08FF-FCD6-BC2A8121FC61}"/>
              </a:ext>
            </a:extLst>
          </p:cNvPr>
          <p:cNvSpPr txBox="1">
            <a:spLocks/>
          </p:cNvSpPr>
          <p:nvPr/>
        </p:nvSpPr>
        <p:spPr>
          <a:xfrm>
            <a:off x="-133" y="524718"/>
            <a:ext cx="1940882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Relargage ferritine 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3F95C3ED-6A65-A766-5503-61020B625B22}"/>
              </a:ext>
            </a:extLst>
          </p:cNvPr>
          <p:cNvSpPr txBox="1">
            <a:spLocks/>
          </p:cNvSpPr>
          <p:nvPr/>
        </p:nvSpPr>
        <p:spPr>
          <a:xfrm>
            <a:off x="44641" y="2519422"/>
            <a:ext cx="1940882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Production ferritine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62DE993E-44E7-0D11-2033-C941E97DE034}"/>
              </a:ext>
            </a:extLst>
          </p:cNvPr>
          <p:cNvSpPr txBox="1">
            <a:spLocks/>
          </p:cNvSpPr>
          <p:nvPr/>
        </p:nvSpPr>
        <p:spPr>
          <a:xfrm>
            <a:off x="0" y="4932744"/>
            <a:ext cx="2743946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Production/relargage 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B693F62A-D2A8-A5FF-9C97-0EDF5B8709BD}"/>
              </a:ext>
            </a:extLst>
          </p:cNvPr>
          <p:cNvSpPr txBox="1">
            <a:spLocks/>
          </p:cNvSpPr>
          <p:nvPr/>
        </p:nvSpPr>
        <p:spPr>
          <a:xfrm>
            <a:off x="28431" y="5416589"/>
            <a:ext cx="3270354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Production / relargage / baisse hepcidine 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06AABD7F-8F7E-55B8-1BFE-149CB454E6D4}"/>
              </a:ext>
            </a:extLst>
          </p:cNvPr>
          <p:cNvSpPr txBox="1">
            <a:spLocks/>
          </p:cNvSpPr>
          <p:nvPr/>
        </p:nvSpPr>
        <p:spPr>
          <a:xfrm>
            <a:off x="-1" y="5842923"/>
            <a:ext cx="2523281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Mutation gène L-ferritine </a:t>
            </a:r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78E86ABD-0C9E-1EAE-0060-ACA8099ABD9F}"/>
              </a:ext>
            </a:extLst>
          </p:cNvPr>
          <p:cNvSpPr txBox="1">
            <a:spLocks/>
          </p:cNvSpPr>
          <p:nvPr/>
        </p:nvSpPr>
        <p:spPr>
          <a:xfrm>
            <a:off x="-133" y="6142117"/>
            <a:ext cx="2613096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Mutation gène </a:t>
            </a:r>
            <a:r>
              <a:rPr lang="fr-FR" sz="1400" dirty="0" err="1"/>
              <a:t>ferroportine</a:t>
            </a:r>
            <a:endParaRPr lang="fr-FR" sz="1400" dirty="0"/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9D8F2F59-74E7-5844-B41D-0B4D0BCA592E}"/>
              </a:ext>
            </a:extLst>
          </p:cNvPr>
          <p:cNvSpPr txBox="1">
            <a:spLocks/>
          </p:cNvSpPr>
          <p:nvPr/>
        </p:nvSpPr>
        <p:spPr>
          <a:xfrm>
            <a:off x="28431" y="6441311"/>
            <a:ext cx="3400050" cy="416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Baisse activité </a:t>
            </a:r>
            <a:r>
              <a:rPr lang="fr-FR" sz="1400" dirty="0" err="1"/>
              <a:t>ferroxydase</a:t>
            </a:r>
            <a:r>
              <a:rPr lang="fr-FR" sz="1400" dirty="0"/>
              <a:t> de l’</a:t>
            </a:r>
            <a:r>
              <a:rPr lang="fr-FR" sz="1400" dirty="0" err="1"/>
              <a:t>apocéruloplasmine</a:t>
            </a:r>
            <a:r>
              <a:rPr lang="fr-FR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99454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E2435-DC77-5BCA-AF5E-4F8CFC9C7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33D224B-AEDE-2620-F6CD-9697C6007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481" y="0"/>
            <a:ext cx="5216660" cy="6858000"/>
          </a:xfrm>
          <a:prstGeom prst="rect">
            <a:avLst/>
          </a:prstGeom>
        </p:spPr>
      </p:pic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E34B59B3-7E05-AD50-7CE2-2A6C32D911F7}"/>
              </a:ext>
            </a:extLst>
          </p:cNvPr>
          <p:cNvSpPr txBox="1">
            <a:spLocks/>
          </p:cNvSpPr>
          <p:nvPr/>
        </p:nvSpPr>
        <p:spPr>
          <a:xfrm>
            <a:off x="9391148" y="2284347"/>
            <a:ext cx="2067046" cy="558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Rien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09A9EE-2904-51CF-B81F-1560D81CC715}"/>
              </a:ext>
            </a:extLst>
          </p:cNvPr>
          <p:cNvSpPr txBox="1">
            <a:spLocks/>
          </p:cNvSpPr>
          <p:nvPr/>
        </p:nvSpPr>
        <p:spPr>
          <a:xfrm>
            <a:off x="9329676" y="6033065"/>
            <a:ext cx="2067046" cy="558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Saignées</a:t>
            </a:r>
            <a:r>
              <a:rPr lang="fr-FR" dirty="0"/>
              <a:t> 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B8AE6E5F-53D3-A869-0A49-04EC11106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8217" y="0"/>
            <a:ext cx="1940882" cy="4166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600" b="1" dirty="0"/>
              <a:t>Traitement</a:t>
            </a:r>
            <a:r>
              <a:rPr lang="fr-FR" dirty="0"/>
              <a:t> 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084C302-9F96-A828-0CB8-245BCC585431}"/>
              </a:ext>
            </a:extLst>
          </p:cNvPr>
          <p:cNvSpPr txBox="1">
            <a:spLocks/>
          </p:cNvSpPr>
          <p:nvPr/>
        </p:nvSpPr>
        <p:spPr>
          <a:xfrm>
            <a:off x="9329676" y="6486406"/>
            <a:ext cx="2067046" cy="55876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Chélateurs du fer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4244D088-4856-4E36-77DD-C6BA589C1360}"/>
              </a:ext>
            </a:extLst>
          </p:cNvPr>
          <p:cNvSpPr txBox="1">
            <a:spLocks/>
          </p:cNvSpPr>
          <p:nvPr/>
        </p:nvSpPr>
        <p:spPr>
          <a:xfrm>
            <a:off x="-133" y="17179"/>
            <a:ext cx="2743946" cy="416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3400" b="1" dirty="0"/>
              <a:t>Physiopathologie</a:t>
            </a:r>
            <a:r>
              <a:rPr lang="fr-FR" dirty="0"/>
              <a:t> 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AF12C80-8FD4-2366-3BC3-B5C262A04399}"/>
              </a:ext>
            </a:extLst>
          </p:cNvPr>
          <p:cNvSpPr txBox="1">
            <a:spLocks/>
          </p:cNvSpPr>
          <p:nvPr/>
        </p:nvSpPr>
        <p:spPr>
          <a:xfrm>
            <a:off x="-133" y="524718"/>
            <a:ext cx="1940882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Relargage ferritine 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7A6B941F-FEFB-2B26-D249-1C7930A4DC06}"/>
              </a:ext>
            </a:extLst>
          </p:cNvPr>
          <p:cNvSpPr txBox="1">
            <a:spLocks/>
          </p:cNvSpPr>
          <p:nvPr/>
        </p:nvSpPr>
        <p:spPr>
          <a:xfrm>
            <a:off x="44641" y="2519422"/>
            <a:ext cx="1940882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Production ferritine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EA598D10-EA99-3A69-D46C-D9261C815221}"/>
              </a:ext>
            </a:extLst>
          </p:cNvPr>
          <p:cNvSpPr txBox="1">
            <a:spLocks/>
          </p:cNvSpPr>
          <p:nvPr/>
        </p:nvSpPr>
        <p:spPr>
          <a:xfrm>
            <a:off x="0" y="4932744"/>
            <a:ext cx="2743946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Production/relargage 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A8FBC37F-81F7-2DEF-0799-F9331E7067E3}"/>
              </a:ext>
            </a:extLst>
          </p:cNvPr>
          <p:cNvSpPr txBox="1">
            <a:spLocks/>
          </p:cNvSpPr>
          <p:nvPr/>
        </p:nvSpPr>
        <p:spPr>
          <a:xfrm>
            <a:off x="28431" y="5416589"/>
            <a:ext cx="3270354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Production / relargage / baisse hepcidine 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AF255120-74BB-23E9-C521-833F60B610FC}"/>
              </a:ext>
            </a:extLst>
          </p:cNvPr>
          <p:cNvSpPr txBox="1">
            <a:spLocks/>
          </p:cNvSpPr>
          <p:nvPr/>
        </p:nvSpPr>
        <p:spPr>
          <a:xfrm>
            <a:off x="-1" y="5842923"/>
            <a:ext cx="2523281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Mutation gène L-ferritine </a:t>
            </a:r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DEA7FF13-400B-DDBE-9EAD-7487C5C15DFA}"/>
              </a:ext>
            </a:extLst>
          </p:cNvPr>
          <p:cNvSpPr txBox="1">
            <a:spLocks/>
          </p:cNvSpPr>
          <p:nvPr/>
        </p:nvSpPr>
        <p:spPr>
          <a:xfrm>
            <a:off x="-133" y="6142117"/>
            <a:ext cx="2613096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Mutation gène </a:t>
            </a:r>
            <a:r>
              <a:rPr lang="fr-FR" sz="1400" dirty="0" err="1"/>
              <a:t>ferroportine</a:t>
            </a:r>
            <a:endParaRPr lang="fr-FR" sz="1400" dirty="0"/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CCAE9168-2C97-1101-DE3C-AF0A38525E67}"/>
              </a:ext>
            </a:extLst>
          </p:cNvPr>
          <p:cNvSpPr txBox="1">
            <a:spLocks/>
          </p:cNvSpPr>
          <p:nvPr/>
        </p:nvSpPr>
        <p:spPr>
          <a:xfrm>
            <a:off x="28431" y="6441311"/>
            <a:ext cx="3400050" cy="416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Baisse activité </a:t>
            </a:r>
            <a:r>
              <a:rPr lang="fr-FR" sz="1400" dirty="0" err="1"/>
              <a:t>ferroxydase</a:t>
            </a:r>
            <a:r>
              <a:rPr lang="fr-FR" sz="1400" dirty="0"/>
              <a:t> de l’</a:t>
            </a:r>
            <a:r>
              <a:rPr lang="fr-FR" sz="1400" dirty="0" err="1"/>
              <a:t>apocéruloplasmine</a:t>
            </a:r>
            <a:r>
              <a:rPr lang="fr-FR" sz="1400" dirty="0"/>
              <a:t> </a:t>
            </a:r>
          </a:p>
        </p:txBody>
      </p:sp>
      <p:sp>
        <p:nvSpPr>
          <p:cNvPr id="15" name="Accolade fermante 14"/>
          <p:cNvSpPr/>
          <p:nvPr/>
        </p:nvSpPr>
        <p:spPr>
          <a:xfrm>
            <a:off x="8821271" y="524718"/>
            <a:ext cx="330413" cy="4078018"/>
          </a:xfrm>
          <a:prstGeom prst="righ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avec flèche 16"/>
          <p:cNvCxnSpPr/>
          <p:nvPr/>
        </p:nvCxnSpPr>
        <p:spPr>
          <a:xfrm>
            <a:off x="8898111" y="6259612"/>
            <a:ext cx="361150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8897642" y="6591825"/>
            <a:ext cx="361150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2667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9753" y="0"/>
            <a:ext cx="5639927" cy="686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8612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8C626-80B1-06D4-2B84-3CF2960E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A9F5F17-BD97-F1D8-E706-D926C4088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9753" y="0"/>
            <a:ext cx="5639927" cy="6862123"/>
          </a:xfrm>
          <a:prstGeom prst="rect">
            <a:avLst/>
          </a:prstGeom>
        </p:spPr>
      </p:pic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EB16A70B-A4F8-A063-B6DF-268F79489A40}"/>
              </a:ext>
            </a:extLst>
          </p:cNvPr>
          <p:cNvSpPr txBox="1">
            <a:spLocks/>
          </p:cNvSpPr>
          <p:nvPr/>
        </p:nvSpPr>
        <p:spPr>
          <a:xfrm>
            <a:off x="-133" y="524718"/>
            <a:ext cx="1940882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Baisse hepcidine  </a:t>
            </a:r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32D3B85F-1376-6931-FDC4-71A8DB23633B}"/>
              </a:ext>
            </a:extLst>
          </p:cNvPr>
          <p:cNvSpPr txBox="1">
            <a:spLocks/>
          </p:cNvSpPr>
          <p:nvPr/>
        </p:nvSpPr>
        <p:spPr>
          <a:xfrm>
            <a:off x="-1" y="1835341"/>
            <a:ext cx="3229753" cy="416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Augmentation </a:t>
            </a:r>
            <a:r>
              <a:rPr lang="fr-FR" sz="1400" dirty="0" err="1"/>
              <a:t>érythroferrone</a:t>
            </a:r>
            <a:r>
              <a:rPr lang="fr-FR" sz="1400" dirty="0"/>
              <a:t> / Baisse hepcidine / Transfusions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470BAA92-194B-5B7C-FE84-87DEE36559ED}"/>
              </a:ext>
            </a:extLst>
          </p:cNvPr>
          <p:cNvSpPr txBox="1">
            <a:spLocks/>
          </p:cNvSpPr>
          <p:nvPr/>
        </p:nvSpPr>
        <p:spPr>
          <a:xfrm>
            <a:off x="0" y="4887925"/>
            <a:ext cx="1940882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Relargage ferritine 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7CBFEBB2-EB86-9D71-85B4-E5DDCE4E4B90}"/>
              </a:ext>
            </a:extLst>
          </p:cNvPr>
          <p:cNvSpPr txBox="1">
            <a:spLocks/>
          </p:cNvSpPr>
          <p:nvPr/>
        </p:nvSpPr>
        <p:spPr>
          <a:xfrm>
            <a:off x="-14776" y="3577302"/>
            <a:ext cx="3244528" cy="416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Relargage Ferritine / Baisse hepcidine / Baisse transferrine 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C2014AFD-D384-B4B2-4163-662380481B2C}"/>
              </a:ext>
            </a:extLst>
          </p:cNvPr>
          <p:cNvSpPr txBox="1">
            <a:spLocks/>
          </p:cNvSpPr>
          <p:nvPr/>
        </p:nvSpPr>
        <p:spPr>
          <a:xfrm>
            <a:off x="-133" y="17179"/>
            <a:ext cx="2743946" cy="416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3400" b="1" dirty="0"/>
              <a:t>Physiopathologie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53195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56D8-3B4B-A3D4-2A4E-CD85BA5B0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8C5039E-E711-1236-B85B-F5F898F0C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9753" y="0"/>
            <a:ext cx="5639927" cy="6862123"/>
          </a:xfrm>
          <a:prstGeom prst="rect">
            <a:avLst/>
          </a:prstGeom>
        </p:spPr>
      </p:pic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A40AF0B3-E4AF-86F4-4059-CCEB5FD0EC07}"/>
              </a:ext>
            </a:extLst>
          </p:cNvPr>
          <p:cNvSpPr txBox="1">
            <a:spLocks/>
          </p:cNvSpPr>
          <p:nvPr/>
        </p:nvSpPr>
        <p:spPr>
          <a:xfrm>
            <a:off x="9626278" y="651610"/>
            <a:ext cx="2067046" cy="558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Saignées</a:t>
            </a:r>
            <a:r>
              <a:rPr lang="fr-FR" dirty="0"/>
              <a:t> 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40C8271-4CF7-1A30-DD11-8C7C99610C02}"/>
              </a:ext>
            </a:extLst>
          </p:cNvPr>
          <p:cNvSpPr txBox="1">
            <a:spLocks/>
          </p:cNvSpPr>
          <p:nvPr/>
        </p:nvSpPr>
        <p:spPr>
          <a:xfrm>
            <a:off x="9710195" y="4427631"/>
            <a:ext cx="2067046" cy="558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Saignées 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EFFF7467-371E-C048-1961-0ECB378CB444}"/>
              </a:ext>
            </a:extLst>
          </p:cNvPr>
          <p:cNvSpPr txBox="1">
            <a:spLocks/>
          </p:cNvSpPr>
          <p:nvPr/>
        </p:nvSpPr>
        <p:spPr>
          <a:xfrm>
            <a:off x="9626278" y="2076559"/>
            <a:ext cx="2565722" cy="558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Chélateurs du fer 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70D69F58-537D-50B4-7A4D-733AB548BF4B}"/>
              </a:ext>
            </a:extLst>
          </p:cNvPr>
          <p:cNvSpPr txBox="1">
            <a:spLocks/>
          </p:cNvSpPr>
          <p:nvPr/>
        </p:nvSpPr>
        <p:spPr>
          <a:xfrm>
            <a:off x="9626278" y="3435231"/>
            <a:ext cx="2067046" cy="558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Rien</a:t>
            </a:r>
            <a:r>
              <a:rPr lang="fr-FR" dirty="0"/>
              <a:t> 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D73055DF-D89F-ECA6-819F-485F40BBD59C}"/>
              </a:ext>
            </a:extLst>
          </p:cNvPr>
          <p:cNvSpPr txBox="1">
            <a:spLocks/>
          </p:cNvSpPr>
          <p:nvPr/>
        </p:nvSpPr>
        <p:spPr>
          <a:xfrm>
            <a:off x="9710195" y="4893803"/>
            <a:ext cx="2067046" cy="558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Rien 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17A8C2F9-43DD-3FDA-EE88-DA8765977716}"/>
              </a:ext>
            </a:extLst>
          </p:cNvPr>
          <p:cNvSpPr txBox="1">
            <a:spLocks/>
          </p:cNvSpPr>
          <p:nvPr/>
        </p:nvSpPr>
        <p:spPr>
          <a:xfrm>
            <a:off x="-133" y="524718"/>
            <a:ext cx="1940882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Baisse hepcidine  </a:t>
            </a:r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4283B8E8-42CD-8D3A-2A2E-FE6B30357B44}"/>
              </a:ext>
            </a:extLst>
          </p:cNvPr>
          <p:cNvSpPr txBox="1">
            <a:spLocks/>
          </p:cNvSpPr>
          <p:nvPr/>
        </p:nvSpPr>
        <p:spPr>
          <a:xfrm>
            <a:off x="-1" y="1835341"/>
            <a:ext cx="3229753" cy="416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Augmentation </a:t>
            </a:r>
            <a:r>
              <a:rPr lang="fr-FR" sz="1400" dirty="0" err="1"/>
              <a:t>érythroferrone</a:t>
            </a:r>
            <a:r>
              <a:rPr lang="fr-FR" sz="1400" dirty="0"/>
              <a:t> / Baisse hepcidine / Transfusions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869EB509-D2FC-6CB3-4B1F-D781C36C80E5}"/>
              </a:ext>
            </a:extLst>
          </p:cNvPr>
          <p:cNvSpPr txBox="1">
            <a:spLocks/>
          </p:cNvSpPr>
          <p:nvPr/>
        </p:nvSpPr>
        <p:spPr>
          <a:xfrm>
            <a:off x="0" y="4887925"/>
            <a:ext cx="1940882" cy="416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Relargage ferritine 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2643AD06-BC3D-C0CC-D091-5579D9625EC1}"/>
              </a:ext>
            </a:extLst>
          </p:cNvPr>
          <p:cNvSpPr txBox="1">
            <a:spLocks/>
          </p:cNvSpPr>
          <p:nvPr/>
        </p:nvSpPr>
        <p:spPr>
          <a:xfrm>
            <a:off x="-14776" y="3577302"/>
            <a:ext cx="3244528" cy="416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Relargage Ferritine / Baisse hepcidine / Baisse transferrine 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26A0B8AF-1B1A-93A3-ADEC-B5A747F7FEC1}"/>
              </a:ext>
            </a:extLst>
          </p:cNvPr>
          <p:cNvSpPr txBox="1">
            <a:spLocks/>
          </p:cNvSpPr>
          <p:nvPr/>
        </p:nvSpPr>
        <p:spPr>
          <a:xfrm>
            <a:off x="-133" y="17179"/>
            <a:ext cx="2743946" cy="416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3400" b="1" dirty="0"/>
              <a:t>Physiopathologie</a:t>
            </a:r>
            <a:r>
              <a:rPr lang="fr-FR" dirty="0"/>
              <a:t> 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C95E092C-2C7C-A7F3-8828-56FB79DC2523}"/>
              </a:ext>
            </a:extLst>
          </p:cNvPr>
          <p:cNvSpPr txBox="1">
            <a:spLocks/>
          </p:cNvSpPr>
          <p:nvPr/>
        </p:nvSpPr>
        <p:spPr>
          <a:xfrm>
            <a:off x="9078217" y="0"/>
            <a:ext cx="1940882" cy="416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600" b="1"/>
              <a:t>Traitement</a:t>
            </a:r>
            <a:r>
              <a:rPr lang="fr-FR"/>
              <a:t> </a:t>
            </a:r>
            <a:endParaRPr lang="fr-FR" dirty="0"/>
          </a:p>
        </p:txBody>
      </p:sp>
      <p:sp>
        <p:nvSpPr>
          <p:cNvPr id="16" name="Accolade fermante 15"/>
          <p:cNvSpPr/>
          <p:nvPr/>
        </p:nvSpPr>
        <p:spPr>
          <a:xfrm>
            <a:off x="9025206" y="548737"/>
            <a:ext cx="330413" cy="866092"/>
          </a:xfrm>
          <a:prstGeom prst="righ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Accolade fermante 16"/>
          <p:cNvSpPr/>
          <p:nvPr/>
        </p:nvSpPr>
        <p:spPr>
          <a:xfrm>
            <a:off x="9025207" y="1625255"/>
            <a:ext cx="330413" cy="1253549"/>
          </a:xfrm>
          <a:prstGeom prst="righ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Accolade fermante 18"/>
          <p:cNvSpPr/>
          <p:nvPr/>
        </p:nvSpPr>
        <p:spPr>
          <a:xfrm>
            <a:off x="9025207" y="3078806"/>
            <a:ext cx="330413" cy="1216569"/>
          </a:xfrm>
          <a:prstGeom prst="righ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" name="Connecteur droit avec flèche 19"/>
          <p:cNvCxnSpPr/>
          <p:nvPr/>
        </p:nvCxnSpPr>
        <p:spPr>
          <a:xfrm>
            <a:off x="9078217" y="5107007"/>
            <a:ext cx="361150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246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0ABB9-451A-AEDC-210D-356D3B79A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8FA4D2-FB31-2EDB-BC63-E2DEE2874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homme de 60 ans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59F7D7-7438-B3BE-905C-C7AC4D0E2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42360" cy="4351338"/>
          </a:xfrm>
        </p:spPr>
        <p:txBody>
          <a:bodyPr/>
          <a:lstStyle/>
          <a:p>
            <a:r>
              <a:rPr lang="fr-FR" dirty="0"/>
              <a:t>DT2</a:t>
            </a:r>
          </a:p>
          <a:p>
            <a:r>
              <a:rPr lang="fr-FR" dirty="0"/>
              <a:t>Dyslipidémie</a:t>
            </a:r>
          </a:p>
          <a:p>
            <a:r>
              <a:rPr lang="fr-FR" dirty="0"/>
              <a:t>Surpoids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ALAT 2N ASAT 1,5N</a:t>
            </a:r>
          </a:p>
          <a:p>
            <a:r>
              <a:rPr lang="fr-FR" dirty="0"/>
              <a:t>GGT 3N PAL N </a:t>
            </a:r>
            <a:r>
              <a:rPr lang="fr-FR" dirty="0" err="1"/>
              <a:t>BiliT</a:t>
            </a:r>
            <a:r>
              <a:rPr lang="fr-FR" dirty="0"/>
              <a:t> N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3CE085D-40A4-6153-5F6B-B7D18864F792}"/>
              </a:ext>
            </a:extLst>
          </p:cNvPr>
          <p:cNvSpPr txBox="1">
            <a:spLocks/>
          </p:cNvSpPr>
          <p:nvPr/>
        </p:nvSpPr>
        <p:spPr>
          <a:xfrm>
            <a:off x="6791960" y="1825625"/>
            <a:ext cx="364236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72666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3287" y="82261"/>
            <a:ext cx="5305425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0373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F107A-CE16-CCCB-507C-41CC6CBA6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D6D472-4EEA-6645-614B-A3F3388BD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Bilan initial Hyperferritinémie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A8EFEC-F8FB-0487-44EF-0571F7349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fr-FR" dirty="0"/>
              <a:t>NFS, réticulocytes </a:t>
            </a:r>
          </a:p>
          <a:p>
            <a:pPr marL="0" indent="0" algn="ctr">
              <a:buNone/>
            </a:pPr>
            <a:r>
              <a:rPr lang="fr-FR" dirty="0"/>
              <a:t>TSH</a:t>
            </a:r>
          </a:p>
          <a:p>
            <a:pPr marL="0" indent="0" algn="ctr">
              <a:buNone/>
            </a:pPr>
            <a:r>
              <a:rPr lang="fr-FR" dirty="0"/>
              <a:t>TP, ASAT ALAT GGT PAL, bilirubine, FIB4</a:t>
            </a:r>
          </a:p>
          <a:p>
            <a:pPr marL="0" indent="0" algn="ctr">
              <a:buNone/>
            </a:pPr>
            <a:r>
              <a:rPr lang="fr-FR" dirty="0"/>
              <a:t>Glycémie, insulinémie à jeun, EAL, créatinine, EPP</a:t>
            </a:r>
          </a:p>
          <a:p>
            <a:pPr marL="0" indent="0" algn="ctr">
              <a:buNone/>
            </a:pPr>
            <a:r>
              <a:rPr lang="fr-FR" dirty="0"/>
              <a:t>Sérologies VHC, VHB, VIH</a:t>
            </a:r>
          </a:p>
          <a:p>
            <a:pPr marL="0" indent="0" algn="ctr">
              <a:buNone/>
            </a:pPr>
            <a:r>
              <a:rPr lang="fr-FR" dirty="0"/>
              <a:t>CRP (syndrome inflammatoire)</a:t>
            </a:r>
          </a:p>
          <a:p>
            <a:pPr marL="0" indent="0" algn="ctr">
              <a:buNone/>
            </a:pPr>
            <a:r>
              <a:rPr lang="fr-FR" dirty="0"/>
              <a:t>Haptoglobine, LDH (hémolyse)</a:t>
            </a:r>
          </a:p>
          <a:p>
            <a:pPr marL="0" indent="0" algn="ctr">
              <a:buNone/>
            </a:pPr>
            <a:r>
              <a:rPr lang="fr-FR" dirty="0"/>
              <a:t>CPK (</a:t>
            </a:r>
            <a:r>
              <a:rPr lang="fr-FR" dirty="0" err="1"/>
              <a:t>myolyse</a:t>
            </a:r>
            <a:r>
              <a:rPr lang="fr-FR" dirty="0"/>
              <a:t>)</a:t>
            </a:r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/>
              <a:t>Echographie hépatique</a:t>
            </a:r>
          </a:p>
          <a:p>
            <a:pPr marL="0" indent="0" algn="ctr">
              <a:buNone/>
            </a:pPr>
            <a:r>
              <a:rPr lang="fr-FR" dirty="0"/>
              <a:t>Elastographie hépatique avec éventuellement CAP 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94434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0BCB83-0EC6-0C91-0A47-E9F204EE3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homme de 60 ans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ADDFD6-8867-5141-9F56-08200EAFF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42360" cy="4351338"/>
          </a:xfrm>
        </p:spPr>
        <p:txBody>
          <a:bodyPr/>
          <a:lstStyle/>
          <a:p>
            <a:r>
              <a:rPr lang="fr-FR" dirty="0"/>
              <a:t>DT2</a:t>
            </a:r>
          </a:p>
          <a:p>
            <a:r>
              <a:rPr lang="fr-FR" dirty="0"/>
              <a:t>Dyslipidémie</a:t>
            </a:r>
          </a:p>
          <a:p>
            <a:r>
              <a:rPr lang="fr-FR" dirty="0"/>
              <a:t>Surpoids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6833E4EF-FF98-2846-17E4-733AB8E9C927}"/>
              </a:ext>
            </a:extLst>
          </p:cNvPr>
          <p:cNvSpPr txBox="1">
            <a:spLocks/>
          </p:cNvSpPr>
          <p:nvPr/>
        </p:nvSpPr>
        <p:spPr>
          <a:xfrm>
            <a:off x="6791960" y="1825625"/>
            <a:ext cx="364236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dirty="0"/>
          </a:p>
        </p:txBody>
      </p:sp>
      <p:pic>
        <p:nvPicPr>
          <p:cNvPr id="2052" name="Picture 4" descr="2 400+ Homme 60 Ans Gros Photos et images libres de droit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699" y="2058193"/>
            <a:ext cx="5829300" cy="3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17ADDFD6-8867-5141-9F56-08200EAFFB6A}"/>
              </a:ext>
            </a:extLst>
          </p:cNvPr>
          <p:cNvSpPr txBox="1">
            <a:spLocks/>
          </p:cNvSpPr>
          <p:nvPr/>
        </p:nvSpPr>
        <p:spPr>
          <a:xfrm>
            <a:off x="7790969" y="2953896"/>
            <a:ext cx="423263" cy="104349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39483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63" y="0"/>
            <a:ext cx="10510837" cy="684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990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24915"/>
            <a:ext cx="10517003" cy="358815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813069"/>
            <a:ext cx="10515600" cy="96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019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3B6121-AA4D-0093-EAFC-20A2E3663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2EEC8F-0B8E-3530-1C19-316A59B05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75889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9178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Hyperferritinémie</a:t>
            </a:r>
            <a:r>
              <a:rPr lang="fr-FR" dirty="0"/>
              <a:t> sans surcharge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Augmentation synthèse Ferritine : </a:t>
            </a:r>
          </a:p>
          <a:p>
            <a:pPr lvl="1"/>
            <a:r>
              <a:rPr lang="fr-FR" dirty="0"/>
              <a:t>Syndrome inflammatoire</a:t>
            </a:r>
          </a:p>
          <a:p>
            <a:pPr lvl="1"/>
            <a:r>
              <a:rPr lang="fr-FR" dirty="0"/>
              <a:t>Maladies systémiques</a:t>
            </a:r>
          </a:p>
          <a:p>
            <a:r>
              <a:rPr lang="fr-FR" dirty="0"/>
              <a:t>Relargage Ferritine : </a:t>
            </a:r>
          </a:p>
          <a:p>
            <a:pPr lvl="1"/>
            <a:r>
              <a:rPr lang="fr-FR" dirty="0"/>
              <a:t>Cytolyse</a:t>
            </a:r>
          </a:p>
          <a:p>
            <a:pPr lvl="1"/>
            <a:r>
              <a:rPr lang="fr-FR" dirty="0"/>
              <a:t>Recyclage excessif (SAM)</a:t>
            </a:r>
          </a:p>
          <a:p>
            <a:r>
              <a:rPr lang="fr-FR" dirty="0"/>
              <a:t>Alcool : </a:t>
            </a:r>
          </a:p>
          <a:p>
            <a:pPr lvl="1"/>
            <a:r>
              <a:rPr lang="fr-FR" dirty="0"/>
              <a:t>50 % des OH chronique, </a:t>
            </a:r>
          </a:p>
          <a:p>
            <a:pPr lvl="1"/>
            <a:r>
              <a:rPr lang="fr-FR" dirty="0"/>
              <a:t>Baisse 50% à S2</a:t>
            </a:r>
          </a:p>
          <a:p>
            <a:pPr lvl="1"/>
            <a:r>
              <a:rPr lang="fr-FR" dirty="0" err="1"/>
              <a:t>Stéatohépatite</a:t>
            </a:r>
            <a:r>
              <a:rPr lang="fr-FR" dirty="0"/>
              <a:t>, cytolyse</a:t>
            </a:r>
          </a:p>
          <a:p>
            <a:pPr lvl="1"/>
            <a:r>
              <a:rPr lang="fr-FR" dirty="0"/>
              <a:t>Stimulation ferritine, inhibition </a:t>
            </a:r>
            <a:r>
              <a:rPr lang="fr-FR" dirty="0" err="1"/>
              <a:t>hepcidine</a:t>
            </a:r>
            <a:endParaRPr lang="fr-FR" dirty="0"/>
          </a:p>
          <a:p>
            <a:r>
              <a:rPr lang="fr-FR" dirty="0"/>
              <a:t>Plus rares : </a:t>
            </a:r>
          </a:p>
          <a:p>
            <a:pPr lvl="1"/>
            <a:r>
              <a:rPr lang="fr-FR" dirty="0"/>
              <a:t>Syndrome paranéoplasique / hyperthyroïdie / Gaucher / </a:t>
            </a:r>
            <a:r>
              <a:rPr lang="fr-FR" dirty="0" err="1"/>
              <a:t>Still</a:t>
            </a:r>
            <a:endParaRPr lang="fr-FR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7498080" y="2501728"/>
            <a:ext cx="4096789" cy="261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Origine génétique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(non </a:t>
            </a:r>
            <a:r>
              <a:rPr lang="fr-FR" sz="2000" dirty="0" err="1"/>
              <a:t>hémochromatosique</a:t>
            </a:r>
            <a:r>
              <a:rPr lang="fr-FR" sz="2000" dirty="0"/>
              <a:t>) 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FTL : 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fr-FR" sz="2000" dirty="0" err="1"/>
              <a:t>Hyperferritinémie</a:t>
            </a:r>
            <a:r>
              <a:rPr lang="fr-FR" sz="2000" dirty="0"/>
              <a:t>-cataracte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43247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Hyperferritinémie</a:t>
            </a:r>
            <a:r>
              <a:rPr lang="fr-FR" dirty="0"/>
              <a:t> avec surcharge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err="1"/>
              <a:t>Hépatopathies</a:t>
            </a:r>
            <a:r>
              <a:rPr lang="fr-FR" dirty="0"/>
              <a:t> chroniques et cirrhose</a:t>
            </a:r>
          </a:p>
          <a:p>
            <a:pPr lvl="1"/>
            <a:r>
              <a:rPr lang="fr-FR" dirty="0"/>
              <a:t>Recyclage macrophages</a:t>
            </a:r>
          </a:p>
          <a:p>
            <a:pPr lvl="1"/>
            <a:r>
              <a:rPr lang="fr-FR" dirty="0"/>
              <a:t>Surcharge proportionnelle à la sévérité de la cirrhose </a:t>
            </a:r>
          </a:p>
          <a:p>
            <a:pPr lvl="1"/>
            <a:r>
              <a:rPr lang="fr-FR" dirty="0"/>
              <a:t>Baisse </a:t>
            </a:r>
            <a:r>
              <a:rPr lang="fr-FR" dirty="0" err="1"/>
              <a:t>hepcidine</a:t>
            </a:r>
            <a:r>
              <a:rPr lang="fr-FR" dirty="0"/>
              <a:t> et transferrine</a:t>
            </a:r>
          </a:p>
          <a:p>
            <a:r>
              <a:rPr lang="fr-FR" dirty="0"/>
              <a:t>Iatrogène : </a:t>
            </a:r>
          </a:p>
          <a:p>
            <a:pPr lvl="1"/>
            <a:r>
              <a:rPr lang="fr-FR" dirty="0"/>
              <a:t>Supplémentation orale</a:t>
            </a:r>
          </a:p>
          <a:p>
            <a:pPr lvl="1"/>
            <a:r>
              <a:rPr lang="fr-FR" dirty="0"/>
              <a:t>Automédication</a:t>
            </a:r>
          </a:p>
          <a:p>
            <a:pPr lvl="1"/>
            <a:endParaRPr lang="fr-FR" dirty="0"/>
          </a:p>
          <a:p>
            <a:pPr marL="0" indent="0">
              <a:buNone/>
            </a:pPr>
            <a:r>
              <a:rPr lang="fr-FR" dirty="0"/>
              <a:t>Hématologique : </a:t>
            </a:r>
          </a:p>
          <a:p>
            <a:pPr marL="457200" lvl="1" indent="0">
              <a:buNone/>
            </a:pPr>
            <a:r>
              <a:rPr lang="fr-FR" dirty="0"/>
              <a:t>Transfusion</a:t>
            </a:r>
          </a:p>
          <a:p>
            <a:pPr marL="457200" lvl="1" indent="0">
              <a:buNone/>
            </a:pPr>
            <a:r>
              <a:rPr lang="fr-FR" dirty="0" err="1"/>
              <a:t>Hématopoïese</a:t>
            </a:r>
            <a:r>
              <a:rPr lang="fr-FR" dirty="0"/>
              <a:t> inefficace (hémoglobinopathie, hémolyse, SMD)</a:t>
            </a:r>
          </a:p>
          <a:p>
            <a:pPr marL="457200" lvl="1" indent="0">
              <a:buNone/>
            </a:pPr>
            <a:r>
              <a:rPr lang="fr-FR" dirty="0"/>
              <a:t>Porphyrie cutanée tardive</a:t>
            </a:r>
          </a:p>
          <a:p>
            <a:pPr marL="0" indent="0">
              <a:buNone/>
            </a:pPr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28747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https://www.jle.com/e-docs/00/02/C0/A1/texte_alt_fig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626" y="670473"/>
            <a:ext cx="7976867" cy="550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251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25E9D-539F-12F5-7213-C373486D7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5CE62B-27E5-E43D-FDDD-102AE7D9A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homme de 60 ans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0B66CB-CE71-C602-1F8F-676541F58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42360" cy="4351338"/>
          </a:xfrm>
        </p:spPr>
        <p:txBody>
          <a:bodyPr/>
          <a:lstStyle/>
          <a:p>
            <a:r>
              <a:rPr lang="fr-FR" dirty="0"/>
              <a:t>DT2</a:t>
            </a:r>
          </a:p>
          <a:p>
            <a:r>
              <a:rPr lang="fr-FR" dirty="0"/>
              <a:t>Dyslipidémie</a:t>
            </a:r>
          </a:p>
          <a:p>
            <a:r>
              <a:rPr lang="fr-FR" dirty="0"/>
              <a:t>Surpoids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ALAT 2N ASAT 1,5N</a:t>
            </a:r>
          </a:p>
          <a:p>
            <a:r>
              <a:rPr lang="fr-FR" dirty="0"/>
              <a:t>GGT 3N PAL N </a:t>
            </a:r>
            <a:r>
              <a:rPr lang="fr-FR" dirty="0" err="1"/>
              <a:t>BiliT</a:t>
            </a:r>
            <a:r>
              <a:rPr lang="fr-FR" dirty="0"/>
              <a:t> N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FB40019F-BCFE-30B8-FF75-E4E53B8DAB2E}"/>
              </a:ext>
            </a:extLst>
          </p:cNvPr>
          <p:cNvSpPr txBox="1">
            <a:spLocks/>
          </p:cNvSpPr>
          <p:nvPr/>
        </p:nvSpPr>
        <p:spPr>
          <a:xfrm>
            <a:off x="6791960" y="1825625"/>
            <a:ext cx="364236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Echographie hépatique :</a:t>
            </a:r>
          </a:p>
          <a:p>
            <a:endParaRPr lang="fr-FR" dirty="0"/>
          </a:p>
          <a:p>
            <a:pPr lvl="1"/>
            <a:r>
              <a:rPr lang="fr-FR" dirty="0"/>
              <a:t>Foie non dysmorphique et homogène</a:t>
            </a:r>
          </a:p>
          <a:p>
            <a:pPr lvl="1"/>
            <a:r>
              <a:rPr lang="fr-FR" b="1" dirty="0"/>
              <a:t>Stéatose hépatique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3074" name="Picture 2" descr="Hyperéchogénicité : Définition et principe | Sonosc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80" y="3342771"/>
            <a:ext cx="4147483" cy="351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8502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Hémochromatose</a:t>
            </a:r>
            <a:br>
              <a:rPr lang="fr-FR" dirty="0"/>
            </a:br>
            <a:r>
              <a:rPr lang="fr-FR" sz="1600" dirty="0"/>
              <a:t>« Affection génétique responsable d’une </a:t>
            </a:r>
            <a:r>
              <a:rPr lang="fr-FR" sz="1600" dirty="0" err="1"/>
              <a:t>hyperabsorption</a:t>
            </a:r>
            <a:r>
              <a:rPr lang="fr-FR" sz="1600" dirty="0"/>
              <a:t> digestive du fer pouvant entrainer une surcharge en fer »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CSTF &gt; 45 % à 2 reprise, mutation C282 Y homozygote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175" y="2540490"/>
            <a:ext cx="558165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8959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IRM hépatique : Indications / Interprétations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Dans MASLD si ferritine &gt; 500 </a:t>
            </a:r>
            <a:r>
              <a:rPr lang="fr-FR" dirty="0" err="1"/>
              <a:t>ng</a:t>
            </a:r>
            <a:r>
              <a:rPr lang="fr-FR" dirty="0"/>
              <a:t>/</a:t>
            </a:r>
            <a:r>
              <a:rPr lang="fr-FR" dirty="0" err="1"/>
              <a:t>mL</a:t>
            </a:r>
            <a:endParaRPr lang="fr-FR" dirty="0"/>
          </a:p>
          <a:p>
            <a:r>
              <a:rPr lang="fr-FR" dirty="0"/>
              <a:t>Reste : Ferritine &gt; 1000 </a:t>
            </a:r>
            <a:r>
              <a:rPr lang="fr-FR" dirty="0" err="1"/>
              <a:t>ng</a:t>
            </a:r>
            <a:r>
              <a:rPr lang="fr-FR" dirty="0"/>
              <a:t>/</a:t>
            </a:r>
            <a:r>
              <a:rPr lang="fr-FR" dirty="0" err="1"/>
              <a:t>mL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Significatif si &gt; 100-120 µmol/g</a:t>
            </a:r>
          </a:p>
        </p:txBody>
      </p:sp>
    </p:spTree>
    <p:extLst>
      <p:ext uri="{BB962C8B-B14F-4D97-AF65-F5344CB8AC3E}">
        <p14:creationId xmlns:p14="http://schemas.microsoft.com/office/powerpoint/2010/main" val="36783707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Bonus : La carence martiale en 30s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1832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161" y="566738"/>
            <a:ext cx="8877300" cy="56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89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37907" y="2534747"/>
            <a:ext cx="4116185" cy="1325563"/>
          </a:xfrm>
        </p:spPr>
        <p:txBody>
          <a:bodyPr/>
          <a:lstStyle/>
          <a:p>
            <a:r>
              <a:rPr lang="fr-FR" dirty="0"/>
              <a:t>Ca vous étonne ?</a:t>
            </a:r>
          </a:p>
        </p:txBody>
      </p:sp>
    </p:spTree>
    <p:extLst>
      <p:ext uri="{BB962C8B-B14F-4D97-AF65-F5344CB8AC3E}">
        <p14:creationId xmlns:p14="http://schemas.microsoft.com/office/powerpoint/2010/main" val="1353110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81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316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550" y="0"/>
            <a:ext cx="9264650" cy="684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87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1945" y="365125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Syndrome métabolique 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9611" y="1906818"/>
            <a:ext cx="7493915" cy="362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7034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3100</TotalTime>
  <Words>766</Words>
  <Application>Microsoft Office PowerPoint</Application>
  <PresentationFormat>Grand écran</PresentationFormat>
  <Paragraphs>233</Paragraphs>
  <Slides>53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53</vt:i4>
      </vt:variant>
    </vt:vector>
  </HeadingPairs>
  <TitlesOfParts>
    <vt:vector size="58" baseType="lpstr">
      <vt:lpstr>Arial</vt:lpstr>
      <vt:lpstr>Calibri</vt:lpstr>
      <vt:lpstr>Calibri Light</vt:lpstr>
      <vt:lpstr>Wingdings</vt:lpstr>
      <vt:lpstr>Thème Office</vt:lpstr>
      <vt:lpstr>Hyperferritinémie et stéatose hépatique</vt:lpstr>
      <vt:lpstr>Présentation PowerPoint</vt:lpstr>
      <vt:lpstr>Un homme de 60 ans</vt:lpstr>
      <vt:lpstr>Un homme de 60 ans</vt:lpstr>
      <vt:lpstr>Un homme de 60 ans</vt:lpstr>
      <vt:lpstr>Ca vous étonne ?</vt:lpstr>
      <vt:lpstr>Présentation PowerPoint</vt:lpstr>
      <vt:lpstr>Présentation PowerPoint</vt:lpstr>
      <vt:lpstr>Syndrome métabolique  </vt:lpstr>
      <vt:lpstr>Présentation PowerPoint</vt:lpstr>
      <vt:lpstr>Syndrome métabolique et foie</vt:lpstr>
      <vt:lpstr>Syndrome métabolique et foie</vt:lpstr>
      <vt:lpstr>Syndrome métabolique et foie</vt:lpstr>
      <vt:lpstr>Syndrome métabolique et foie</vt:lpstr>
      <vt:lpstr>Présentation PowerPoint</vt:lpstr>
      <vt:lpstr>Présentation PowerPoint</vt:lpstr>
      <vt:lpstr>* Age &gt; 50 ans,  DT2 HTA Sd métabolique Cytolyse</vt:lpstr>
      <vt:lpstr>Un homme de 60 ans</vt:lpstr>
      <vt:lpstr>Ca vous étonne ?</vt:lpstr>
      <vt:lpstr>Hyperferritinémie : Causes principales</vt:lpstr>
      <vt:lpstr>Hyperferritinémie et syndrome métabolique</vt:lpstr>
      <vt:lpstr>Hyperferritinémie et syndrome métabolique</vt:lpstr>
      <vt:lpstr>Syndrome métabolique et hyperferritinémie</vt:lpstr>
      <vt:lpstr>Syndrome métabolique et hyperferritinémie</vt:lpstr>
      <vt:lpstr>IRM hépatique d’évaluation de la surcharge en Fer</vt:lpstr>
      <vt:lpstr>Syndrome métabolique et hyperferritinémie</vt:lpstr>
      <vt:lpstr>Syndrome métabolique et hyperferritinémie</vt:lpstr>
      <vt:lpstr>Hyperferritinémie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Bilan initial Hyperferritinémie</vt:lpstr>
      <vt:lpstr>Un homme de 60 ans</vt:lpstr>
      <vt:lpstr>Présentation PowerPoint</vt:lpstr>
      <vt:lpstr>Présentation PowerPoint</vt:lpstr>
      <vt:lpstr>Présentation PowerPoint</vt:lpstr>
      <vt:lpstr>Présentation PowerPoint</vt:lpstr>
      <vt:lpstr>Hyperferritinémie sans surcharge</vt:lpstr>
      <vt:lpstr>Hyperferritinémie avec surcharge</vt:lpstr>
      <vt:lpstr>Présentation PowerPoint</vt:lpstr>
      <vt:lpstr>Hémochromatose « Affection génétique responsable d’une hyperabsorption digestive du fer pouvant entrainer une surcharge en fer »</vt:lpstr>
      <vt:lpstr>IRM hépatique : Indications / Interprétations</vt:lpstr>
      <vt:lpstr>Bonus : La carence martiale en 30s</vt:lpstr>
      <vt:lpstr>Présentation PowerPoint</vt:lpstr>
    </vt:vector>
  </TitlesOfParts>
  <Company>CH PAU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DUMONT Louis-Marie sur MGAST016</dc:creator>
  <cp:lastModifiedBy>DUMONT Louis-Marie sur MGAST016</cp:lastModifiedBy>
  <cp:revision>114</cp:revision>
  <dcterms:created xsi:type="dcterms:W3CDTF">2026-05-13T14:59:14Z</dcterms:created>
  <dcterms:modified xsi:type="dcterms:W3CDTF">2026-07-23T07:29:55Z</dcterms:modified>
</cp:coreProperties>
</file>