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31"/>
  </p:notesMasterIdLst>
  <p:sldIdLst>
    <p:sldId id="256" r:id="rId2"/>
    <p:sldId id="257" r:id="rId3"/>
    <p:sldId id="288" r:id="rId4"/>
    <p:sldId id="289" r:id="rId5"/>
    <p:sldId id="290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3" r:id="rId20"/>
    <p:sldId id="274" r:id="rId21"/>
    <p:sldId id="275" r:id="rId22"/>
    <p:sldId id="276" r:id="rId23"/>
    <p:sldId id="277" r:id="rId24"/>
    <p:sldId id="279" r:id="rId25"/>
    <p:sldId id="281" r:id="rId26"/>
    <p:sldId id="282" r:id="rId27"/>
    <p:sldId id="283" r:id="rId28"/>
    <p:sldId id="286" r:id="rId29"/>
    <p:sldId id="287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E1A165-1696-92AE-51E9-8BE8F2FE4B09}" v="1330" dt="2026-09-14T15:49:37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[Sources],- Source deck: Hypnose_medicale_Dr_Frederic_Pujeau_MG_1h10 1.pptx.,- Revue médicale et repères bibliographiques en fin de présentation.,-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39257"/>
            <a:ext cx="5898630" cy="4803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-1"/>
            <a:ext cx="12192000" cy="47840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7B0B-C375-9D64-1424-3B07B71AF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5927" y="4939715"/>
            <a:ext cx="4420031" cy="479458"/>
          </a:xfrm>
        </p:spPr>
        <p:txBody>
          <a:bodyPr anchor="t"/>
          <a:lstStyle>
            <a:lvl1pPr>
              <a:defRPr sz="1400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117021-C08A-0E4F-5F64-FC1A870E48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2" y="4939257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‹N°›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01D668-DD9C-F5B4-B191-51BDD0B30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A08CF-24F0-EC7D-277D-CB831E7E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47" y="5718869"/>
            <a:ext cx="5916168" cy="1143000"/>
          </a:xfrm>
        </p:spPr>
        <p:txBody>
          <a:bodyPr anchor="b">
            <a:normAutofit/>
          </a:bodyPr>
          <a:lstStyle>
            <a:lvl1pPr>
              <a:lnSpc>
                <a:spcPct val="6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3832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06F310-2B8D-3C32-560C-686817E6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49" y="1012175"/>
            <a:ext cx="11113008" cy="84979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FD1A6D-2D8E-1FD1-C1AC-CB5E9D5A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375" y="110364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DE430-EE65-B675-F031-7651DE9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05BC9-1670-00D4-5A66-F52444DA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959" y="104649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2115542"/>
            <a:ext cx="11013670" cy="44515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486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57214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134185-2980-312E-60AF-F360D16F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1290"/>
            <a:ext cx="4654296" cy="37398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2542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174463"/>
            <a:ext cx="5891134" cy="65483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29E0058-93A2-5291-6ACA-A04308626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14EE-EFB3-D2DC-CEAA-621D6662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E0DC-DE5C-286F-36BD-6985F4A6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07AF81-9CDB-689F-CE00-62257104E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0B1373-40A5-190F-BE9F-8FC310F7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59632"/>
            <a:ext cx="9683496" cy="37764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1409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4E7A70C-B49B-5779-BA11-88AE4939E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7355" y="83125"/>
            <a:ext cx="731520" cy="7315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197F50-0DC4-261A-813C-264E7361D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84032"/>
            <a:ext cx="8074152" cy="471830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714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2296"/>
            <a:ext cx="8139659" cy="1554480"/>
          </a:xfrm>
        </p:spPr>
        <p:txBody>
          <a:bodyPr anchor="t">
            <a:norm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1896472"/>
            <a:ext cx="8139660" cy="355790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5C8E38-E957-9E3C-9A05-717C0F009AB9}"/>
              </a:ext>
            </a:extLst>
          </p:cNvPr>
          <p:cNvSpPr/>
          <p:nvPr/>
        </p:nvSpPr>
        <p:spPr>
          <a:xfrm>
            <a:off x="8552512" y="3218512"/>
            <a:ext cx="3557904" cy="3557904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E193C2-09EC-BB41-5A34-007D34EB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72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396" y="621792"/>
            <a:ext cx="5386715" cy="1816898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590664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0488" y="110364"/>
            <a:ext cx="5349239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2740228"/>
            <a:ext cx="5906642" cy="4096512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6772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178B15-836F-D50E-D616-40C93732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45" y="987552"/>
            <a:ext cx="5366480" cy="4044508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A196D4-110B-6911-7AF5-9149D3FF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5366480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D9253F-93F3-9EB9-BFA6-49C9461D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0701"/>
            <a:ext cx="294044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4C6C96-D651-5D6B-830B-07E5A35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969264"/>
            <a:ext cx="5336753" cy="48180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8902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988979"/>
            <a:ext cx="3462878" cy="2942419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910B-18FC-4A92-025A-A88AC7CD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3470224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2728-D41A-655E-871F-F76147E0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7167" y="100701"/>
            <a:ext cx="294044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07CC96-728B-298D-B2D6-54C4E9F0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7167" y="967689"/>
            <a:ext cx="7217771" cy="52371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7236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D0064E-1F0E-2DDF-C6B5-9CE196C4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804" y="612140"/>
            <a:ext cx="6499655" cy="151961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80401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 lang="en-US" dirty="0"/>
            </a:lvl1pPr>
          </a:lstStyle>
          <a:p>
            <a:endParaRPr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478DAE4-13AB-5772-07E6-B3264F1E31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4122" y="2457406"/>
            <a:ext cx="6441338" cy="3778977"/>
          </a:xfrm>
        </p:spPr>
        <p:txBody>
          <a:bodyPr anchor="t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04122" y="6452990"/>
            <a:ext cx="1968375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16252" y="6452989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2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CDF6858-35EF-4C90-B3F5-339B7EF1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793" y="621792"/>
            <a:ext cx="7252710" cy="1138769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2FCF01F-6AD4-FD29-865E-65BD55CF89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9088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F9B8FC8-8820-A655-2A18-E8F8FC2C72D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1793" y="6492875"/>
            <a:ext cx="1968375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A8C032E2-BBA3-EA74-8FE1-5AFC46A21AE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23903" y="6492875"/>
            <a:ext cx="1596200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D28087CA-07B9-D0D2-3AA7-C34B5C9645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05296" y="6492875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21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7A932ED1-5750-0D24-8D58-961B6F20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07" y="621792"/>
            <a:ext cx="7252710" cy="113876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598DB3-17DB-7EDD-0F42-9866A753C2D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9602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6C5AB1A9-786B-C92B-C6EA-63CE0AACFB1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16864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115057-015C-DC83-074A-D22D9E0B6C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2307" y="6492875"/>
            <a:ext cx="1968375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42028964-5597-F5F0-6AEA-C79255C9BCE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84417" y="6492875"/>
            <a:ext cx="15962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324527-5F82-8213-FFB9-A5E6BEB231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65810" y="6492875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158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5000-16D8-B5F1-E35B-BAE97B4E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621793"/>
            <a:ext cx="5326684" cy="1507454"/>
          </a:xfrm>
        </p:spPr>
        <p:txBody>
          <a:bodyPr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B022A1E6-0A6D-9476-5034-0BDE3EE38B9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8616" y="2513110"/>
            <a:ext cx="5326683" cy="356800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B8D4096-4B0D-5226-C004-475A83BE8BFE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308842" y="0"/>
            <a:ext cx="588315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917C8CF-AEBF-835D-4503-06A0208049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8615" y="6450237"/>
            <a:ext cx="1968375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662962-C2D0-E99D-BD6A-C97F4798F2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453953" y="6464979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48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5" y="621792"/>
            <a:ext cx="4446871" cy="186762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0" y="2890729"/>
            <a:ext cx="4449227" cy="3138438"/>
          </a:xfrm>
        </p:spPr>
        <p:txBody>
          <a:bodyPr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363570" y="0"/>
            <a:ext cx="68284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8" y="6430476"/>
            <a:ext cx="1968375" cy="379867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0" y="6430476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9953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733" y="621792"/>
            <a:ext cx="3884546" cy="2280501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4736F65-8A7D-D535-AAD0-31480F8AD31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726060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7521" y="3211512"/>
            <a:ext cx="3884547" cy="2743200"/>
          </a:xfrm>
        </p:spPr>
        <p:txBody>
          <a:bodyPr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C64245F1-97E2-FD23-26A5-03067F46469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649733" y="6456384"/>
            <a:ext cx="1968375" cy="379867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E75D5B-F407-F4DD-192B-D56CF168CD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4152" y="6456385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778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686070-85E7-EB57-8965-F95F2692C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608276"/>
            <a:ext cx="4428700" cy="2620587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4546533B-13A8-961D-BD05-8DE715F634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68036" y="3579702"/>
            <a:ext cx="6298442" cy="262058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349FD65-108E-79AD-A9C8-91429963386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262666" y="6442872"/>
            <a:ext cx="1968375" cy="379867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47B7542-C2BA-4322-9FF4-E2713B91749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697040" y="6442872"/>
            <a:ext cx="2295997" cy="379867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EB058DA4-9F6F-CC80-D1C5-728E096806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7271" y="6442873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85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0F469B-7972-C862-3265-20EC44D74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1710"/>
            <a:ext cx="11032239" cy="1115203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A9091ED-65DB-CA4C-BC68-EC773138EFA0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09181" y="2115403"/>
            <a:ext cx="5786651" cy="467143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A3F07A79-5344-FA17-3625-1266EFAA87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0488" y="2115403"/>
            <a:ext cx="5353815" cy="4110888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0D704B-E4D2-B261-890F-35C54C94C6E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177425" y="6428984"/>
            <a:ext cx="4467829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932FFD-B632-F7EE-B653-9A621348C0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926847" y="6421709"/>
            <a:ext cx="61745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562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8" y="644000"/>
            <a:ext cx="2594550" cy="1877132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6740" y="2899954"/>
            <a:ext cx="3610418" cy="331404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2183" y="644000"/>
            <a:ext cx="7183078" cy="5570000"/>
          </a:xfrm>
        </p:spPr>
        <p:txBody>
          <a:bodyPr anchor="b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471EB04-B63C-4629-0688-E2CC8C576A5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A4924D77-E18C-D84A-F550-9B0188FEBF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38B4B455-40D3-EF76-D860-2A6FFBF698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151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4688"/>
            <a:ext cx="5902657" cy="1353312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54591" y="-156950"/>
            <a:ext cx="5957248" cy="45105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98C21E-A9AF-D3FB-3F6A-06088553C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0101" y="5852160"/>
            <a:ext cx="1005840" cy="10058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8900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2976E3-E745-9DF8-C3E3-53A778D95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6453" y="5852160"/>
            <a:ext cx="1005840" cy="100584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777942-A24A-16CB-2115-A16E397BBB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1D0C3F1-69CA-2A45-33F7-9AF4B8FFEDB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DB65802-3866-05DF-F96B-15A117F7C7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7470" y="1016759"/>
            <a:ext cx="10082693" cy="5841242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4133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C095FD-8C32-C2DB-3F1D-105AFD151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83347" y="5852160"/>
            <a:ext cx="1005840" cy="10058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FBB42-F049-CCA6-45E1-D60DC58A7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5899926"/>
            <a:ext cx="5902657" cy="958073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B5E50A9-B175-CA38-A22A-468AE7533B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8288" y="95534"/>
            <a:ext cx="8961120" cy="4476466"/>
          </a:xfrm>
        </p:spPr>
        <p:txBody>
          <a:bodyPr anchor="t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84D7E47A-F89A-8F43-C300-185AD1461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1CA01B7F-0CDC-9F0A-6B3B-A87674D14D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93030" y="6392564"/>
            <a:ext cx="3104866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533964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4F0-5415-CAD7-98B3-4A75913F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987552"/>
            <a:ext cx="3465576" cy="294436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1E178-0505-15CE-6ACB-7BE1FB1E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10364"/>
            <a:ext cx="3474720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2246E-2BFA-5BAA-F22D-A2618C05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5968" y="104576"/>
            <a:ext cx="48368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BA02B-433E-FB95-6E96-11393CDB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74B4B98-ABA0-9FD3-485A-984EDEEB44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15966" y="987552"/>
            <a:ext cx="7446825" cy="25603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3822067E-4B47-03C7-3636-0C6F8324E1E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15967" y="3931920"/>
            <a:ext cx="7446824" cy="25603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5633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29C1-2D4D-0529-EAD3-926838F4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0936"/>
            <a:ext cx="11018520" cy="10883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A1D5A-FFC5-5F10-90D2-A3FBCC31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10364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BD63D-FC9C-D946-5560-869AEDE3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4576"/>
            <a:ext cx="48368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EF08D-93E2-AF7A-F559-DDB0B35B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48CB9E0-8B46-6608-0C37-7C5ABA9B4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5184648" cy="5340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2C05A59-CCEE-1225-7022-B1DA682C704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0351" y="2980943"/>
            <a:ext cx="5183188" cy="35861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6471C19-5F51-6595-B72A-4BFC1E553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488" y="2286000"/>
            <a:ext cx="5183188" cy="5340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0AB20C10-A144-EF5E-8276-7E736CE875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90488" y="2980944"/>
            <a:ext cx="5183188" cy="358611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4899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D1F904E-1F4C-373E-2E2B-D7478F70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44663"/>
            <a:ext cx="11045952" cy="10883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09728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1928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3647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D1B27E-1142-7BB8-1DE8-D31FA8AA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100701"/>
            <a:ext cx="5898630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00E2BC-FCC7-E994-4648-A42CDE51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0" y="100701"/>
            <a:ext cx="53320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211A59-CFA8-A0B1-4A4C-E446F907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54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26" y="655093"/>
            <a:ext cx="10982409" cy="152854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926" y="2497540"/>
            <a:ext cx="10982409" cy="3384645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D7A9B30-35AB-D437-5276-473CFE5169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D033E8C-C8B6-A9F1-6B99-0610AEC435C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9C00759-43C5-D4A5-6597-C9F31C4DA2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6058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2883090"/>
            <a:ext cx="7741851" cy="184202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9D34928-44CA-ACCE-36AD-37689020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906" y="100701"/>
            <a:ext cx="5361724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F43E62-A9B0-571B-E3BD-354206A8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1" y="100701"/>
            <a:ext cx="252603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6905" y="4922111"/>
            <a:ext cx="7741850" cy="1279615"/>
          </a:xfrm>
        </p:spPr>
        <p:txBody>
          <a:bodyPr anchor="t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6392174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‹N°›</a:t>
            </a:fld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CF16D9-01F3-6CE6-7291-C344E099BBD0}"/>
              </a:ext>
            </a:extLst>
          </p:cNvPr>
          <p:cNvSpPr/>
          <p:nvPr/>
        </p:nvSpPr>
        <p:spPr>
          <a:xfrm>
            <a:off x="8454179" y="100701"/>
            <a:ext cx="3557904" cy="3557904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29976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353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644663"/>
            <a:ext cx="12001592" cy="1088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90488" y="104576"/>
            <a:ext cx="48368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01" y="110364"/>
            <a:ext cx="52768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2792" y="110364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CC057153-B650-4DEB-B370-79DDCFDCE934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907521"/>
            <a:ext cx="12001592" cy="484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557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600" b="0" i="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24491c33cb.png"/>
          <p:cNvPicPr>
            <a:picLocks noChangeAspect="1"/>
          </p:cNvPicPr>
          <p:nvPr/>
        </p:nvPicPr>
        <p:blipFill>
          <a:blip r:embed="rId3"/>
          <a:srcRect l="40365" t="-1370" r="-586" b="1370"/>
          <a:stretch>
            <a:fillRect/>
          </a:stretch>
        </p:blipFill>
        <p:spPr>
          <a:xfrm>
            <a:off x="5994539" y="10438"/>
            <a:ext cx="6194857" cy="68580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769911" y="52192"/>
            <a:ext cx="2011680" cy="6858000"/>
          </a:xfrm>
          <a:prstGeom prst="rect">
            <a:avLst/>
          </a:prstGeom>
          <a:solidFill>
            <a:srgbClr val="103F3C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502920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8AB7A8"/>
                </a:solidFill>
              </a:rPr>
              <a:t>MÉDECINE GÉNÉRALE • 110 PARTICIPANTS • 1 H 10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94360" y="1188720"/>
            <a:ext cx="5943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L’hypnose médicale en pratique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94360" y="2788920"/>
            <a:ext cx="5577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CE9E4"/>
                </a:solidFill>
              </a:rPr>
              <a:t>Communication thérapeutique, douleur aiguë, douleur chronique et performance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94360" y="6263640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B7A8"/>
                </a:solidFill>
              </a:rPr>
              <a:t>1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594360" y="41148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Dr Frédéric Pujeau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594360" y="4526280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CE9E4"/>
                </a:solidFill>
              </a:rPr>
              <a:t>CH de Pau • Urgences, SAMU, SMUR, secours en montagne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DCE9E4"/>
                </a:solidFill>
              </a:rPr>
              <a:t>Centre antidouleur • Formateur, Institut Emergences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OBJECTIFS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À la fin, savoir faire quatre choses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2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Créer l’alliance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Synchroniser, valider et guider sans imposer.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08776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9944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5976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Orienter l’attention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9944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Utiliser langage, choix et métaphores comme outils cliniques.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94360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" y="41605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Moduler la douleur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95528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Choisir un protocole court pour l’aigu et un apprentissage pour le chronique.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08776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09944" y="41605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65976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Préparer la performance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9944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Mobiliser imagerie mentale, visualisation et projection dans le futur.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A8C430-5B16-A0D2-ED65-C660946B2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 HYPNOSE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EA80DF-AAE7-834D-5F68-F8299F046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3163" y="2507125"/>
            <a:ext cx="11013670" cy="44515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CROYANCE ?</a:t>
            </a:r>
          </a:p>
          <a:p>
            <a:endParaRPr lang="fr-FR" dirty="0"/>
          </a:p>
          <a:p>
            <a:r>
              <a:rPr lang="fr-FR" dirty="0"/>
              <a:t>POUVOIR MAGIQUE ?</a:t>
            </a:r>
          </a:p>
          <a:p>
            <a:endParaRPr lang="fr-FR" dirty="0"/>
          </a:p>
          <a:p>
            <a:r>
              <a:rPr lang="fr-FR" dirty="0"/>
              <a:t>ETAT NATUREL</a:t>
            </a:r>
          </a:p>
          <a:p>
            <a:endParaRPr lang="fr-FR" dirty="0"/>
          </a:p>
          <a:p>
            <a:r>
              <a:rPr lang="fr-FR" dirty="0"/>
              <a:t>PROCESSUS DISSOCIATIF</a:t>
            </a:r>
          </a:p>
        </p:txBody>
      </p:sp>
    </p:spTree>
    <p:extLst>
      <p:ext uri="{BB962C8B-B14F-4D97-AF65-F5344CB8AC3E}">
        <p14:creationId xmlns:p14="http://schemas.microsoft.com/office/powerpoint/2010/main" val="2377601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1B7B7E-E014-4946-8025-8D69FAD2C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478775"/>
            <a:ext cx="11113008" cy="849793"/>
          </a:xfrm>
        </p:spPr>
        <p:txBody>
          <a:bodyPr/>
          <a:lstStyle/>
          <a:p>
            <a:r>
              <a:rPr lang="fr-FR" dirty="0"/>
              <a:t>Un peu d’histoire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A75B1E-C0D8-492D-9044-FAE5C42DF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1628775"/>
            <a:ext cx="11013670" cy="4938281"/>
          </a:xfrm>
        </p:spPr>
        <p:txBody>
          <a:bodyPr/>
          <a:lstStyle/>
          <a:p>
            <a:r>
              <a:rPr lang="fr-FR" dirty="0"/>
              <a:t>Racines dans l’antiquité autour de rites de guérisons grâce a des suggestions lors des transes</a:t>
            </a:r>
          </a:p>
          <a:p>
            <a:endParaRPr lang="fr-FR" dirty="0"/>
          </a:p>
          <a:p>
            <a:r>
              <a:rPr lang="fr-FR" dirty="0"/>
              <a:t>Au 18 </a:t>
            </a:r>
            <a:r>
              <a:rPr lang="fr-FR" dirty="0" err="1"/>
              <a:t>eme</a:t>
            </a:r>
            <a:r>
              <a:rPr lang="fr-FR" dirty="0"/>
              <a:t> , le médecin </a:t>
            </a:r>
            <a:r>
              <a:rPr lang="fr-FR" dirty="0" err="1"/>
              <a:t>franz</a:t>
            </a:r>
            <a:r>
              <a:rPr lang="fr-FR" dirty="0"/>
              <a:t> Anton Mesmer développe une théorie du magnétisme animal</a:t>
            </a:r>
          </a:p>
          <a:p>
            <a:endParaRPr lang="fr-FR" dirty="0"/>
          </a:p>
          <a:p>
            <a:r>
              <a:rPr lang="fr-FR" dirty="0"/>
              <a:t>1784 une commission scientifique </a:t>
            </a:r>
            <a:r>
              <a:rPr lang="fr-FR" dirty="0" err="1"/>
              <a:t>francaise</a:t>
            </a:r>
            <a:r>
              <a:rPr lang="fr-FR" dirty="0"/>
              <a:t> conclut que les effets observés par Mesmer peuvent être lié a l’imagination et à la suggestion et non au magnétisme animal</a:t>
            </a:r>
          </a:p>
          <a:p>
            <a:endParaRPr lang="fr-FR" dirty="0"/>
          </a:p>
          <a:p>
            <a:r>
              <a:rPr lang="fr-FR" dirty="0"/>
              <a:t>19 </a:t>
            </a:r>
            <a:r>
              <a:rPr lang="fr-FR" dirty="0" err="1"/>
              <a:t>eme</a:t>
            </a:r>
            <a:r>
              <a:rPr lang="fr-FR" dirty="0"/>
              <a:t> , James </a:t>
            </a:r>
            <a:r>
              <a:rPr lang="fr-FR" dirty="0" err="1"/>
              <a:t>Braid</a:t>
            </a:r>
            <a:r>
              <a:rPr lang="fr-FR" dirty="0"/>
              <a:t> , médecin écossais, introduit le terme hypnose pour cet état particulier de concentration et de suggestion</a:t>
            </a:r>
          </a:p>
          <a:p>
            <a:endParaRPr lang="fr-FR" dirty="0"/>
          </a:p>
          <a:p>
            <a:r>
              <a:rPr lang="fr-FR" dirty="0"/>
              <a:t>En France :Charcot et Bernheim continue a développer la technique</a:t>
            </a:r>
          </a:p>
          <a:p>
            <a:endParaRPr lang="fr-FR" dirty="0"/>
          </a:p>
          <a:p>
            <a:r>
              <a:rPr lang="fr-FR" dirty="0"/>
              <a:t>19 </a:t>
            </a:r>
            <a:r>
              <a:rPr lang="fr-FR" dirty="0" err="1"/>
              <a:t>eme</a:t>
            </a:r>
            <a:r>
              <a:rPr lang="fr-FR" dirty="0"/>
              <a:t> , Freud utilise au départ l’hypnose puis se dirige vers la psychanalyse</a:t>
            </a:r>
          </a:p>
          <a:p>
            <a:endParaRPr lang="fr-FR" dirty="0"/>
          </a:p>
          <a:p>
            <a:r>
              <a:rPr lang="fr-FR" dirty="0"/>
              <a:t>20 </a:t>
            </a:r>
            <a:r>
              <a:rPr lang="fr-FR" dirty="0" err="1"/>
              <a:t>eme</a:t>
            </a:r>
            <a:r>
              <a:rPr lang="fr-FR" dirty="0"/>
              <a:t> Erickson développe une hypnose souple centrée sur le langage , les suggestions et les ressources du patient</a:t>
            </a:r>
          </a:p>
        </p:txBody>
      </p:sp>
    </p:spTree>
    <p:extLst>
      <p:ext uri="{BB962C8B-B14F-4D97-AF65-F5344CB8AC3E}">
        <p14:creationId xmlns:p14="http://schemas.microsoft.com/office/powerpoint/2010/main" val="88042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AC8B3-A5F7-445B-8DA2-1FCAF090A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27" y="459725"/>
            <a:ext cx="11113008" cy="849793"/>
          </a:xfrm>
        </p:spPr>
        <p:txBody>
          <a:bodyPr>
            <a:normAutofit/>
          </a:bodyPr>
          <a:lstStyle/>
          <a:p>
            <a:r>
              <a:rPr lang="fr-FR" dirty="0"/>
              <a:t>Bases neuro physiologiques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70A756-F283-4FF9-8440-CE7E724E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27" y="2239367"/>
            <a:ext cx="11013670" cy="4451514"/>
          </a:xfrm>
        </p:spPr>
        <p:txBody>
          <a:bodyPr/>
          <a:lstStyle/>
          <a:p>
            <a:r>
              <a:rPr lang="fr-FR" dirty="0"/>
              <a:t>Hypnose : état modifié de conscience , état naturel</a:t>
            </a:r>
          </a:p>
          <a:p>
            <a:endParaRPr lang="fr-FR" dirty="0"/>
          </a:p>
          <a:p>
            <a:r>
              <a:rPr lang="fr-FR" dirty="0"/>
              <a:t>Processus dissociatif: </a:t>
            </a:r>
          </a:p>
          <a:p>
            <a:r>
              <a:rPr lang="fr-FR" dirty="0"/>
              <a:t>      1) une zone cérébrale ultra focalisé sur une situation , un objet, avec une diminution de la sensibilité aux stimuli extérieurs ;c est la focalisation </a:t>
            </a:r>
            <a:r>
              <a:rPr lang="fr-FR" dirty="0" err="1"/>
              <a:t>attentionelle</a:t>
            </a:r>
            <a:r>
              <a:rPr lang="fr-FR" dirty="0"/>
              <a:t> ,  ceux sont le cortex préfrontal dorso latéral et le cortex cingulaire antérieur</a:t>
            </a:r>
          </a:p>
          <a:p>
            <a:r>
              <a:rPr lang="fr-FR" dirty="0"/>
              <a:t>       2) une autre zone cérébrale  , impliqué dans le processus dissociatif , cortex cingulaire postérieur et le </a:t>
            </a:r>
            <a:r>
              <a:rPr lang="fr-FR" dirty="0" err="1"/>
              <a:t>précunéus</a:t>
            </a:r>
            <a:endParaRPr lang="fr-FR" dirty="0"/>
          </a:p>
          <a:p>
            <a:endParaRPr lang="fr-FR" dirty="0"/>
          </a:p>
          <a:p>
            <a:r>
              <a:rPr lang="fr-FR" dirty="0"/>
              <a:t>Travaux de Pr Steven Lauren et Mathieu </a:t>
            </a:r>
            <a:r>
              <a:rPr lang="fr-FR" dirty="0" err="1"/>
              <a:t>Ricar</a:t>
            </a:r>
            <a:r>
              <a:rPr lang="fr-FR" dirty="0"/>
              <a:t> avec IRM fonctionnel montrent ces différentes zones activées</a:t>
            </a:r>
          </a:p>
          <a:p>
            <a:endParaRPr lang="fr-FR" dirty="0"/>
          </a:p>
          <a:p>
            <a:r>
              <a:rPr lang="fr-FR" dirty="0"/>
              <a:t>Activation des SN autonome ortho et para </a:t>
            </a:r>
            <a:r>
              <a:rPr lang="fr-FR" dirty="0" err="1"/>
              <a:t>sympatique</a:t>
            </a:r>
            <a:r>
              <a:rPr lang="fr-FR" dirty="0"/>
              <a:t> via l’hypnose et ou cohérence cardiaque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2560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24491c33cb.png"/>
          <p:cNvPicPr>
            <a:picLocks noChangeAspect="1"/>
          </p:cNvPicPr>
          <p:nvPr/>
        </p:nvPicPr>
        <p:blipFill>
          <a:blip r:embed="rId3"/>
          <a:srcRect l="25422" r="25422"/>
          <a:stretch/>
        </p:blipFill>
        <p:spPr>
          <a:xfrm>
            <a:off x="7132320" y="0"/>
            <a:ext cx="50566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50076" y="0"/>
            <a:ext cx="2011680" cy="6858000"/>
          </a:xfrm>
          <a:prstGeom prst="rect">
            <a:avLst/>
          </a:prstGeom>
          <a:solidFill>
            <a:srgbClr val="103F3C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502920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8AB7A8"/>
                </a:solidFill>
              </a:rPr>
              <a:t>PARTIE 1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94360" y="1188720"/>
            <a:ext cx="5943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1. Communication thérapeutique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94360" y="3425660"/>
            <a:ext cx="5577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CE9E4"/>
                </a:solidFill>
              </a:rPr>
              <a:t>Avant toute technique, la relation, le rythme et le langage</a:t>
            </a:r>
          </a:p>
          <a:p>
            <a:endParaRPr lang="en-US" sz="1600" i="1" dirty="0">
              <a:solidFill>
                <a:srgbClr val="DCE9E4"/>
              </a:solidFill>
            </a:endParaRPr>
          </a:p>
          <a:p>
            <a:r>
              <a:rPr lang="en-US" sz="1600" i="1" dirty="0">
                <a:solidFill>
                  <a:srgbClr val="DCE9E4"/>
                </a:solidFill>
              </a:rPr>
              <a:t>L'HYPNOSE : </a:t>
            </a:r>
          </a:p>
          <a:p>
            <a:r>
              <a:rPr lang="en-US" sz="1600" i="1" dirty="0">
                <a:solidFill>
                  <a:srgbClr val="DCE9E4"/>
                </a:solidFill>
              </a:rPr>
              <a:t>Vous </a:t>
            </a:r>
            <a:r>
              <a:rPr lang="en-US" sz="1600" i="1" dirty="0" err="1">
                <a:solidFill>
                  <a:srgbClr val="DCE9E4"/>
                </a:solidFill>
              </a:rPr>
              <a:t>savez</a:t>
            </a:r>
            <a:r>
              <a:rPr lang="en-US" sz="1600" i="1" dirty="0">
                <a:solidFill>
                  <a:srgbClr val="DCE9E4"/>
                </a:solidFill>
              </a:rPr>
              <a:t> sans savoir </a:t>
            </a:r>
            <a:r>
              <a:rPr lang="en-US" sz="1600" i="1" dirty="0" err="1">
                <a:solidFill>
                  <a:srgbClr val="DCE9E4"/>
                </a:solidFill>
              </a:rPr>
              <a:t>que</a:t>
            </a:r>
            <a:r>
              <a:rPr lang="en-US" sz="1600" i="1" dirty="0">
                <a:solidFill>
                  <a:srgbClr val="DCE9E4"/>
                </a:solidFill>
              </a:rPr>
              <a:t> vous le </a:t>
            </a:r>
            <a:r>
              <a:rPr lang="en-US" sz="1600" i="1" dirty="0" err="1">
                <a:solidFill>
                  <a:srgbClr val="DCE9E4"/>
                </a:solidFill>
              </a:rPr>
              <a:t>savez</a:t>
            </a:r>
            <a:endParaRPr lang="en-US" sz="1600" i="1" dirty="0">
              <a:solidFill>
                <a:srgbClr val="DCE9E4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594360" y="6263640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B7A8"/>
                </a:solidFill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ALLIANCE THÉRAPEUTIQUE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Synchronisation : base de </a:t>
            </a:r>
            <a:r>
              <a:rPr lang="en-US" sz="2500" b="1" dirty="0" err="1">
                <a:solidFill>
                  <a:srgbClr val="103F3C"/>
                </a:solidFill>
              </a:rPr>
              <a:t>l’alliance</a:t>
            </a:r>
            <a:r>
              <a:rPr lang="en-US" sz="2500" b="1" dirty="0">
                <a:solidFill>
                  <a:srgbClr val="103F3C"/>
                </a:solidFill>
              </a:rPr>
              <a:t> </a:t>
            </a:r>
            <a:r>
              <a:rPr lang="en-US" sz="2500" b="1" dirty="0" err="1">
                <a:solidFill>
                  <a:srgbClr val="103F3C"/>
                </a:solidFill>
              </a:rPr>
              <a:t>thérapeutique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5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3514344" cy="4800600"/>
          </a:xfrm>
          <a:prstGeom prst="roundRect">
            <a:avLst>
              <a:gd name="adj" fmla="val 1561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2874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Pacing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3112008" cy="3977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Rejoindre le rythme respiratoire, le débit verbal, les mots et le niveau d’activation.</a:t>
            </a: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 err="1">
                <a:solidFill>
                  <a:srgbClr val="17302E"/>
                </a:solidFill>
              </a:rPr>
              <a:t>Synchronisation</a:t>
            </a:r>
            <a:r>
              <a:rPr lang="en-US" sz="1250" dirty="0">
                <a:solidFill>
                  <a:srgbClr val="17302E"/>
                </a:solidFill>
              </a:rPr>
              <a:t> sur le meme canal </a:t>
            </a:r>
            <a:r>
              <a:rPr lang="en-US" sz="1250" dirty="0" err="1">
                <a:solidFill>
                  <a:srgbClr val="17302E"/>
                </a:solidFill>
              </a:rPr>
              <a:t>sensoriel</a:t>
            </a:r>
          </a:p>
          <a:p>
            <a:r>
              <a:rPr lang="en-US" sz="1250" dirty="0" err="1">
                <a:solidFill>
                  <a:srgbClr val="17302E"/>
                </a:solidFill>
              </a:rPr>
              <a:t>Visuel</a:t>
            </a:r>
            <a:r>
              <a:rPr lang="en-US" sz="1250" dirty="0">
                <a:solidFill>
                  <a:srgbClr val="17302E"/>
                </a:solidFill>
              </a:rPr>
              <a:t> , </a:t>
            </a:r>
            <a:r>
              <a:rPr lang="en-US" sz="1250" dirty="0" err="1">
                <a:solidFill>
                  <a:srgbClr val="17302E"/>
                </a:solidFill>
              </a:rPr>
              <a:t>auditif</a:t>
            </a:r>
            <a:r>
              <a:rPr lang="en-US" sz="1250" dirty="0">
                <a:solidFill>
                  <a:srgbClr val="17302E"/>
                </a:solidFill>
              </a:rPr>
              <a:t> , </a:t>
            </a:r>
            <a:r>
              <a:rPr lang="en-US" sz="1250" dirty="0" err="1">
                <a:solidFill>
                  <a:srgbClr val="17302E"/>
                </a:solidFill>
              </a:rPr>
              <a:t>kinesthesique</a:t>
            </a:r>
            <a:endParaRPr lang="en-US" sz="1250" dirty="0">
              <a:solidFill>
                <a:srgbClr val="17302E"/>
              </a:solidFill>
            </a:endParaRP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Micro </a:t>
            </a:r>
            <a:r>
              <a:rPr lang="en-US" sz="1250" dirty="0" err="1">
                <a:solidFill>
                  <a:srgbClr val="17302E"/>
                </a:solidFill>
              </a:rPr>
              <a:t>comportement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occulaire</a:t>
            </a:r>
            <a:endParaRPr lang="en-US" sz="1250" dirty="0">
              <a:solidFill>
                <a:srgbClr val="17302E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4337304" y="1417320"/>
            <a:ext cx="3514344" cy="4800600"/>
          </a:xfrm>
          <a:prstGeom prst="roundRect">
            <a:avLst>
              <a:gd name="adj" fmla="val 1561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38472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94504" y="1581912"/>
            <a:ext cx="2874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Mirroring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38472" y="2075688"/>
            <a:ext cx="3112008" cy="3977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Reprendre discrètement posture, gestes ou lexique, sans imitation ni caricature.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80248" y="1417320"/>
            <a:ext cx="3514344" cy="4800600"/>
          </a:xfrm>
          <a:prstGeom prst="roundRect">
            <a:avLst>
              <a:gd name="adj" fmla="val 1561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281416" y="16459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37448" y="1581912"/>
            <a:ext cx="2874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Fading / leading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81416" y="2075688"/>
            <a:ext cx="3112008" cy="3977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Quand l’alliance est installée, ralentir graduellement et vérifier si le patient suit</a:t>
            </a:r>
          </a:p>
          <a:p>
            <a:pPr marL="0" indent="0">
              <a:buNone/>
            </a:pPr>
            <a:endParaRPr lang="en-US" sz="1250" dirty="0">
              <a:solidFill>
                <a:srgbClr val="17302E"/>
              </a:solidFill>
            </a:endParaRPr>
          </a:p>
          <a:p>
            <a:pPr marL="0" indent="0">
              <a:buNone/>
            </a:pPr>
            <a:r>
              <a:rPr lang="en-US" sz="1250" dirty="0" err="1">
                <a:solidFill>
                  <a:srgbClr val="17302E"/>
                </a:solidFill>
              </a:rPr>
              <a:t>Ramener</a:t>
            </a:r>
            <a:r>
              <a:rPr lang="en-US" sz="1250" dirty="0">
                <a:solidFill>
                  <a:srgbClr val="17302E"/>
                </a:solidFill>
              </a:rPr>
              <a:t> le patient </a:t>
            </a:r>
            <a:r>
              <a:rPr lang="en-US" sz="1250" dirty="0" err="1">
                <a:solidFill>
                  <a:srgbClr val="17302E"/>
                </a:solidFill>
              </a:rPr>
              <a:t>vers</a:t>
            </a:r>
            <a:r>
              <a:rPr lang="en-US" sz="1250" dirty="0">
                <a:solidFill>
                  <a:srgbClr val="17302E"/>
                </a:solidFill>
              </a:rPr>
              <a:t> le bon </a:t>
            </a:r>
            <a:r>
              <a:rPr lang="en-US" sz="1250" dirty="0" err="1">
                <a:solidFill>
                  <a:srgbClr val="17302E"/>
                </a:solidFill>
              </a:rPr>
              <a:t>rythme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apaisant</a:t>
            </a:r>
            <a:r>
              <a:rPr lang="en-US" sz="1250" dirty="0">
                <a:solidFill>
                  <a:srgbClr val="17302E"/>
                </a:solidFill>
              </a:rPr>
              <a:t>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COMMUNICATION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103F3C"/>
                </a:solidFill>
              </a:rPr>
              <a:t>Les </a:t>
            </a:r>
            <a:r>
              <a:rPr lang="en-US" sz="2500" b="1" dirty="0" err="1">
                <a:solidFill>
                  <a:srgbClr val="103F3C"/>
                </a:solidFill>
              </a:rPr>
              <a:t>différents</a:t>
            </a:r>
            <a:r>
              <a:rPr lang="en-US" sz="2500" b="1" dirty="0">
                <a:solidFill>
                  <a:srgbClr val="103F3C"/>
                </a:solidFill>
              </a:rPr>
              <a:t> types de languages:</a:t>
            </a:r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6</a:t>
            </a:r>
            <a:endParaRPr lang="en-US" sz="800" dirty="0"/>
          </a:p>
        </p:txBody>
      </p:sp>
      <p:pic>
        <p:nvPicPr>
          <p:cNvPr id="6" name="Image 0" descr="/mnt/data/24491c33cb.png"/>
          <p:cNvPicPr>
            <a:picLocks noChangeAspect="1"/>
          </p:cNvPicPr>
          <p:nvPr/>
        </p:nvPicPr>
        <p:blipFill>
          <a:blip r:embed="rId3"/>
          <a:srcRect l="16055" r="16055"/>
          <a:stretch/>
        </p:blipFill>
        <p:spPr>
          <a:xfrm>
            <a:off x="6583680" y="1325880"/>
            <a:ext cx="5074920" cy="4983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02920" y="2495551"/>
            <a:ext cx="5257800" cy="320916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DDD9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14400" y="169164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14400" y="2423160"/>
            <a:ext cx="4617720" cy="3474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Verbal : mots, formulations, presuppositions et </a:t>
            </a:r>
            <a:r>
              <a:rPr lang="en-US" sz="1400" dirty="0" err="1">
                <a:solidFill>
                  <a:srgbClr val="17302E"/>
                </a:solidFill>
              </a:rPr>
              <a:t>métaphores</a:t>
            </a:r>
            <a:r>
              <a:rPr lang="en-US" sz="1400" dirty="0">
                <a:solidFill>
                  <a:srgbClr val="17302E"/>
                </a:solidFill>
              </a:rPr>
              <a:t>. 10% de la communication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endParaRPr lang="en-US" sz="1400" dirty="0">
              <a:solidFill>
                <a:srgbClr val="17302E"/>
              </a:solidFill>
            </a:endParaRPr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Non verbal : posture, orientation, distance, </a:t>
            </a:r>
            <a:r>
              <a:rPr lang="en-US" sz="1400" dirty="0" err="1">
                <a:solidFill>
                  <a:srgbClr val="17302E"/>
                </a:solidFill>
              </a:rPr>
              <a:t>gestes</a:t>
            </a:r>
            <a:r>
              <a:rPr lang="en-US" sz="1400" dirty="0">
                <a:solidFill>
                  <a:srgbClr val="17302E"/>
                </a:solidFill>
              </a:rPr>
              <a:t> et regard.20 % de la communication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endParaRPr lang="en-US" sz="1400" dirty="0">
              <a:solidFill>
                <a:srgbClr val="17302E"/>
              </a:solidFill>
            </a:endParaRPr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Paraverbal : le ton, le </a:t>
            </a:r>
            <a:r>
              <a:rPr lang="en-US" sz="1400" dirty="0" err="1">
                <a:solidFill>
                  <a:srgbClr val="17302E"/>
                </a:solidFill>
              </a:rPr>
              <a:t>débit</a:t>
            </a:r>
            <a:r>
              <a:rPr lang="en-US" sz="1400" dirty="0">
                <a:solidFill>
                  <a:srgbClr val="17302E"/>
                </a:solidFill>
              </a:rPr>
              <a:t>, silences, volume, </a:t>
            </a:r>
            <a:r>
              <a:rPr lang="en-US" sz="1400" dirty="0" err="1">
                <a:solidFill>
                  <a:srgbClr val="17302E"/>
                </a:solidFill>
              </a:rPr>
              <a:t>tonalité</a:t>
            </a:r>
            <a:r>
              <a:rPr lang="en-US" sz="1400" dirty="0">
                <a:solidFill>
                  <a:srgbClr val="17302E"/>
                </a:solidFill>
              </a:rPr>
              <a:t> et rythme.70 % de la communication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endParaRPr lang="en-US" sz="1400" dirty="0">
              <a:solidFill>
                <a:srgbClr val="17302E"/>
              </a:solidFill>
            </a:endParaRPr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Le repère pratique : si les canaux divergent, ralentir et rétablir la cohérence.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ACCEPTATION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Yes set : sequence </a:t>
            </a:r>
            <a:r>
              <a:rPr lang="en-US" sz="2500" b="1" dirty="0" err="1">
                <a:solidFill>
                  <a:srgbClr val="103F3C"/>
                </a:solidFill>
              </a:rPr>
              <a:t>d’acceptation</a:t>
            </a:r>
            <a:endParaRPr lang="en-US" sz="2500" b="1" dirty="0">
              <a:solidFill>
                <a:srgbClr val="103F3C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7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3514344" cy="4800600"/>
          </a:xfrm>
          <a:prstGeom prst="roundRect">
            <a:avLst>
              <a:gd name="adj" fmla="val 1561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2874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1 • </a:t>
            </a:r>
            <a:r>
              <a:rPr lang="en-US" sz="1600" b="1" dirty="0" err="1">
                <a:solidFill>
                  <a:srgbClr val="103F3C"/>
                </a:solidFill>
              </a:rPr>
              <a:t>truismes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3112008" cy="3977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« Vous êtes assis… vous entendez ma voix… vous respirez déjà. »</a:t>
            </a: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 err="1">
                <a:solidFill>
                  <a:srgbClr val="17302E"/>
                </a:solidFill>
              </a:rPr>
              <a:t>Ennoncer</a:t>
            </a:r>
            <a:r>
              <a:rPr lang="en-US" sz="1250" dirty="0">
                <a:solidFill>
                  <a:srgbClr val="17302E"/>
                </a:solidFill>
              </a:rPr>
              <a:t> 7 </a:t>
            </a:r>
            <a:r>
              <a:rPr lang="en-US" sz="1250" dirty="0" err="1">
                <a:solidFill>
                  <a:srgbClr val="17302E"/>
                </a:solidFill>
              </a:rPr>
              <a:t>truismes</a:t>
            </a:r>
            <a:r>
              <a:rPr lang="en-US" sz="1250" dirty="0">
                <a:solidFill>
                  <a:srgbClr val="17302E"/>
                </a:solidFill>
              </a:rPr>
              <a:t> , 7 </a:t>
            </a:r>
            <a:r>
              <a:rPr lang="en-US" sz="1250" dirty="0" err="1">
                <a:solidFill>
                  <a:srgbClr val="17302E"/>
                </a:solidFill>
              </a:rPr>
              <a:t>vérités</a:t>
            </a:r>
            <a:r>
              <a:rPr lang="en-US" sz="1250" dirty="0">
                <a:solidFill>
                  <a:srgbClr val="17302E"/>
                </a:solidFill>
              </a:rPr>
              <a:t> pour installer </a:t>
            </a:r>
            <a:r>
              <a:rPr lang="en-US" sz="1250" dirty="0" err="1">
                <a:solidFill>
                  <a:srgbClr val="17302E"/>
                </a:solidFill>
              </a:rPr>
              <a:t>une</a:t>
            </a:r>
            <a:r>
              <a:rPr lang="en-US" sz="1250" dirty="0">
                <a:solidFill>
                  <a:srgbClr val="17302E"/>
                </a:solidFill>
              </a:rPr>
              <a:t> sequence </a:t>
            </a:r>
            <a:r>
              <a:rPr lang="en-US" sz="1250" dirty="0" err="1">
                <a:solidFill>
                  <a:srgbClr val="17302E"/>
                </a:solidFill>
              </a:rPr>
              <a:t>d'acceptation</a:t>
            </a:r>
          </a:p>
        </p:txBody>
      </p:sp>
      <p:sp>
        <p:nvSpPr>
          <p:cNvPr id="10" name="Shape 8"/>
          <p:cNvSpPr/>
          <p:nvPr/>
        </p:nvSpPr>
        <p:spPr>
          <a:xfrm>
            <a:off x="4337304" y="1417320"/>
            <a:ext cx="3514344" cy="4800600"/>
          </a:xfrm>
          <a:prstGeom prst="roundRect">
            <a:avLst>
              <a:gd name="adj" fmla="val 1561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38472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94504" y="1581912"/>
            <a:ext cx="2874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2 • </a:t>
            </a:r>
            <a:r>
              <a:rPr lang="en-US" sz="1600" b="1" dirty="0" err="1">
                <a:solidFill>
                  <a:srgbClr val="103F3C"/>
                </a:solidFill>
              </a:rPr>
              <a:t>Utilisation</a:t>
            </a:r>
            <a:r>
              <a:rPr lang="en-US" sz="1600" b="1" dirty="0">
                <a:solidFill>
                  <a:srgbClr val="103F3C"/>
                </a:solidFill>
              </a:rPr>
              <a:t> de son </a:t>
            </a:r>
            <a:r>
              <a:rPr lang="en-US" sz="1600" b="1" dirty="0" err="1">
                <a:solidFill>
                  <a:srgbClr val="103F3C"/>
                </a:solidFill>
              </a:rPr>
              <a:t>environnement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38472" y="2075688"/>
            <a:ext cx="3112008" cy="3977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Accueillir bruit, mouvement ou hésitation et les intégrer : rien n’est un échec.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80248" y="1417320"/>
            <a:ext cx="3514344" cy="4800600"/>
          </a:xfrm>
          <a:prstGeom prst="roundRect">
            <a:avLst>
              <a:gd name="adj" fmla="val 1561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281416" y="16459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37448" y="1581912"/>
            <a:ext cx="2874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3 • boucle </a:t>
            </a:r>
            <a:r>
              <a:rPr lang="en-US" sz="1600" b="1" dirty="0" err="1">
                <a:solidFill>
                  <a:srgbClr val="103F3C"/>
                </a:solidFill>
              </a:rPr>
              <a:t>ericksonienne</a:t>
            </a:r>
            <a:r>
              <a:rPr lang="en-US" sz="1600" b="1" dirty="0">
                <a:solidFill>
                  <a:srgbClr val="103F3C"/>
                </a:solidFill>
              </a:rPr>
              <a:t> et suggestion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81416" y="2075688"/>
            <a:ext cx="3112008" cy="3977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« …et vous pouvez laisser l’expiration devenir un peu plus longue. »</a:t>
            </a: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 err="1">
                <a:solidFill>
                  <a:srgbClr val="17302E"/>
                </a:solidFill>
              </a:rPr>
              <a:t>Utiliser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cette</a:t>
            </a:r>
            <a:r>
              <a:rPr lang="en-US" sz="1250" dirty="0">
                <a:solidFill>
                  <a:srgbClr val="17302E"/>
                </a:solidFill>
              </a:rPr>
              <a:t> vérité et y </a:t>
            </a:r>
            <a:r>
              <a:rPr lang="en-US" sz="1250" dirty="0" err="1">
                <a:solidFill>
                  <a:srgbClr val="17302E"/>
                </a:solidFill>
              </a:rPr>
              <a:t>associer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une</a:t>
            </a:r>
            <a:r>
              <a:rPr lang="en-US" sz="1250" dirty="0">
                <a:solidFill>
                  <a:srgbClr val="17302E"/>
                </a:solidFill>
              </a:rPr>
              <a:t> suggestion, </a:t>
            </a:r>
            <a:r>
              <a:rPr lang="en-US" sz="1250" dirty="0" err="1">
                <a:solidFill>
                  <a:srgbClr val="17302E"/>
                </a:solidFill>
              </a:rPr>
              <a:t>boucles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ericksonienne</a:t>
            </a:r>
            <a:endParaRPr lang="en-US" sz="1250" dirty="0">
              <a:solidFill>
                <a:srgbClr val="17302E"/>
              </a:solidFill>
            </a:endParaRP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Ex : </a:t>
            </a:r>
            <a:r>
              <a:rPr lang="en-US" sz="1250" dirty="0" err="1">
                <a:solidFill>
                  <a:srgbClr val="17302E"/>
                </a:solidFill>
              </a:rPr>
              <a:t>en</a:t>
            </a:r>
            <a:r>
              <a:rPr lang="en-US" sz="1250" dirty="0">
                <a:solidFill>
                  <a:srgbClr val="17302E"/>
                </a:solidFill>
              </a:rPr>
              <a:t> meme temps </a:t>
            </a:r>
            <a:r>
              <a:rPr lang="en-US" sz="1250" dirty="0" err="1">
                <a:solidFill>
                  <a:srgbClr val="17302E"/>
                </a:solidFill>
              </a:rPr>
              <a:t>que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votre</a:t>
            </a:r>
            <a:r>
              <a:rPr lang="en-US" sz="1250" dirty="0">
                <a:solidFill>
                  <a:srgbClr val="17302E"/>
                </a:solidFill>
              </a:rPr>
              <a:t> respiration </a:t>
            </a:r>
            <a:r>
              <a:rPr lang="en-US" sz="1250" dirty="0" err="1">
                <a:solidFill>
                  <a:srgbClr val="17302E"/>
                </a:solidFill>
              </a:rPr>
              <a:t>devient</a:t>
            </a:r>
            <a:r>
              <a:rPr lang="en-US" sz="1250" dirty="0">
                <a:solidFill>
                  <a:srgbClr val="17302E"/>
                </a:solidFill>
              </a:rPr>
              <a:t> plus ample le </a:t>
            </a:r>
            <a:r>
              <a:rPr lang="en-US" sz="1250" dirty="0" err="1">
                <a:solidFill>
                  <a:srgbClr val="17302E"/>
                </a:solidFill>
              </a:rPr>
              <a:t>confort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s'installe</a:t>
            </a:r>
            <a:r>
              <a:rPr lang="en-US" sz="1250" dirty="0">
                <a:solidFill>
                  <a:srgbClr val="17302E"/>
                </a:solidFill>
              </a:rPr>
              <a:t> a </a:t>
            </a:r>
            <a:r>
              <a:rPr lang="en-US" sz="1250" dirty="0" err="1">
                <a:solidFill>
                  <a:srgbClr val="17302E"/>
                </a:solidFill>
              </a:rPr>
              <a:t>l'intérieur</a:t>
            </a:r>
            <a:r>
              <a:rPr lang="en-US" sz="1250" dirty="0">
                <a:solidFill>
                  <a:srgbClr val="17302E"/>
                </a:solidFill>
              </a:rPr>
              <a:t> de </a:t>
            </a:r>
            <a:r>
              <a:rPr lang="en-US" sz="1250" dirty="0" err="1">
                <a:solidFill>
                  <a:srgbClr val="17302E"/>
                </a:solidFill>
              </a:rPr>
              <a:t>votre</a:t>
            </a:r>
            <a:r>
              <a:rPr lang="en-US" sz="1250" dirty="0">
                <a:solidFill>
                  <a:srgbClr val="17302E"/>
                </a:solidFill>
              </a:rPr>
              <a:t> corps</a:t>
            </a: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 err="1">
                <a:solidFill>
                  <a:srgbClr val="17302E"/>
                </a:solidFill>
              </a:rPr>
              <a:t>Utiliser</a:t>
            </a:r>
            <a:r>
              <a:rPr lang="en-US" sz="1250" dirty="0">
                <a:solidFill>
                  <a:srgbClr val="17302E"/>
                </a:solidFill>
              </a:rPr>
              <a:t> la negation </a:t>
            </a:r>
            <a:r>
              <a:rPr lang="en-US" sz="1250" dirty="0" err="1">
                <a:solidFill>
                  <a:srgbClr val="17302E"/>
                </a:solidFill>
              </a:rPr>
              <a:t>ou</a:t>
            </a:r>
            <a:r>
              <a:rPr lang="en-US" sz="1250" dirty="0">
                <a:solidFill>
                  <a:srgbClr val="17302E"/>
                </a:solidFill>
              </a:rPr>
              <a:t> la double negation</a:t>
            </a:r>
          </a:p>
          <a:p>
            <a:r>
              <a:rPr lang="en-US" sz="1250" dirty="0">
                <a:solidFill>
                  <a:srgbClr val="17302E"/>
                </a:solidFill>
              </a:rPr>
              <a:t>Ex : je ne vous </a:t>
            </a:r>
            <a:r>
              <a:rPr lang="en-US" sz="1250" dirty="0" err="1">
                <a:solidFill>
                  <a:srgbClr val="17302E"/>
                </a:solidFill>
              </a:rPr>
              <a:t>demande</a:t>
            </a:r>
            <a:r>
              <a:rPr lang="en-US" sz="1250" dirty="0">
                <a:solidFill>
                  <a:srgbClr val="17302E"/>
                </a:solidFill>
              </a:rPr>
              <a:t> pas dene pas vous </a:t>
            </a:r>
            <a:r>
              <a:rPr lang="en-US" sz="1250" dirty="0" err="1">
                <a:solidFill>
                  <a:srgbClr val="17302E"/>
                </a:solidFill>
              </a:rPr>
              <a:t>détendre</a:t>
            </a:r>
            <a:r>
              <a:rPr lang="en-US" sz="1250" dirty="0">
                <a:solidFill>
                  <a:srgbClr val="17302E"/>
                </a:solidFill>
              </a:rPr>
              <a:t> , ne </a:t>
            </a:r>
            <a:r>
              <a:rPr lang="en-US" sz="1250" dirty="0" err="1">
                <a:solidFill>
                  <a:srgbClr val="17302E"/>
                </a:solidFill>
              </a:rPr>
              <a:t>faite</a:t>
            </a:r>
            <a:r>
              <a:rPr lang="en-US" sz="1250" dirty="0">
                <a:solidFill>
                  <a:srgbClr val="17302E"/>
                </a:solidFill>
              </a:rPr>
              <a:t> rien pour </a:t>
            </a:r>
            <a:r>
              <a:rPr lang="en-US" sz="1250" dirty="0" err="1">
                <a:solidFill>
                  <a:srgbClr val="17302E"/>
                </a:solidFill>
              </a:rPr>
              <a:t>etre</a:t>
            </a:r>
            <a:r>
              <a:rPr lang="en-US" sz="1250" dirty="0">
                <a:solidFill>
                  <a:srgbClr val="17302E"/>
                </a:solidFill>
              </a:rPr>
              <a:t> plus </a:t>
            </a:r>
            <a:r>
              <a:rPr lang="en-US" sz="1250" dirty="0" err="1">
                <a:solidFill>
                  <a:srgbClr val="17302E"/>
                </a:solidFill>
              </a:rPr>
              <a:t>confortable</a:t>
            </a:r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Gaston Brosso : ne rien faire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CHOIX ILLUSOIRE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103F3C"/>
                </a:solidFill>
              </a:rPr>
              <a:t> </a:t>
            </a:r>
            <a:r>
              <a:rPr lang="en-US" sz="2500" dirty="0">
                <a:solidFill>
                  <a:srgbClr val="000000"/>
                </a:solidFill>
              </a:rPr>
              <a:t>le </a:t>
            </a:r>
            <a:r>
              <a:rPr lang="en-US" sz="2500" dirty="0" err="1">
                <a:solidFill>
                  <a:srgbClr val="000000"/>
                </a:solidFill>
              </a:rPr>
              <a:t>choix</a:t>
            </a:r>
            <a:r>
              <a:rPr lang="en-US" sz="2500" dirty="0">
                <a:solidFill>
                  <a:srgbClr val="000000"/>
                </a:solidFill>
              </a:rPr>
              <a:t> </a:t>
            </a:r>
            <a:r>
              <a:rPr lang="en-US" sz="2500" dirty="0" err="1">
                <a:solidFill>
                  <a:srgbClr val="000000"/>
                </a:solidFill>
              </a:rPr>
              <a:t>illusoire</a:t>
            </a:r>
            <a:r>
              <a:rPr lang="en-US" sz="2500" dirty="0">
                <a:solidFill>
                  <a:srgbClr val="000000"/>
                </a:solidFill>
              </a:rPr>
              <a:t> / </a:t>
            </a:r>
            <a:r>
              <a:rPr lang="en-US" sz="2500" dirty="0" err="1">
                <a:solidFill>
                  <a:srgbClr val="000000"/>
                </a:solidFill>
              </a:rPr>
              <a:t>recadrage</a:t>
            </a:r>
            <a:r>
              <a:rPr lang="en-US" sz="2500" dirty="0">
                <a:solidFill>
                  <a:srgbClr val="000000"/>
                </a:solidFill>
              </a:rPr>
              <a:t> / reformulation / double </a:t>
            </a:r>
            <a:r>
              <a:rPr lang="en-US" sz="2500" dirty="0" err="1">
                <a:solidFill>
                  <a:srgbClr val="000000"/>
                </a:solidFill>
              </a:rPr>
              <a:t>négation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8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3514344" cy="4800600"/>
          </a:xfrm>
          <a:prstGeom prst="roundRect">
            <a:avLst>
              <a:gd name="adj" fmla="val 1561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2874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Deux options utiles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3112008" cy="3977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« Vous préférez commencer par la respiration ou fixer un point ? »</a:t>
            </a:r>
            <a:endParaRPr lang="en-US" sz="1250" dirty="0">
              <a:solidFill>
                <a:srgbClr val="000000"/>
              </a:solidFill>
            </a:endParaRP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L'alternative </a:t>
            </a:r>
            <a:r>
              <a:rPr lang="en-US" sz="1250" dirty="0" err="1">
                <a:solidFill>
                  <a:srgbClr val="17302E"/>
                </a:solidFill>
              </a:rPr>
              <a:t>illusoire</a:t>
            </a:r>
            <a:r>
              <a:rPr lang="en-US" sz="1250" dirty="0">
                <a:solidFill>
                  <a:srgbClr val="17302E"/>
                </a:solidFill>
              </a:rPr>
              <a:t> </a:t>
            </a:r>
            <a:r>
              <a:rPr lang="en-US" sz="1250" dirty="0" err="1">
                <a:solidFill>
                  <a:srgbClr val="17302E"/>
                </a:solidFill>
              </a:rPr>
              <a:t>ou</a:t>
            </a:r>
            <a:r>
              <a:rPr lang="en-US" sz="1250" dirty="0">
                <a:solidFill>
                  <a:srgbClr val="17302E"/>
                </a:solidFill>
              </a:rPr>
              <a:t> choix </a:t>
            </a:r>
            <a:r>
              <a:rPr lang="en-US" sz="1250" dirty="0" err="1">
                <a:solidFill>
                  <a:srgbClr val="17302E"/>
                </a:solidFill>
              </a:rPr>
              <a:t>illusoire</a:t>
            </a:r>
            <a:r>
              <a:rPr lang="en-US" sz="1250" dirty="0">
                <a:solidFill>
                  <a:srgbClr val="17302E"/>
                </a:solidFill>
              </a:rPr>
              <a:t> </a:t>
            </a: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Ex : vous </a:t>
            </a:r>
            <a:r>
              <a:rPr lang="en-US" sz="1250" dirty="0" err="1">
                <a:solidFill>
                  <a:srgbClr val="17302E"/>
                </a:solidFill>
              </a:rPr>
              <a:t>preferez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une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hypnose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légère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ou</a:t>
            </a:r>
            <a:r>
              <a:rPr lang="en-US" sz="1250" dirty="0">
                <a:solidFill>
                  <a:srgbClr val="17302E"/>
                </a:solidFill>
              </a:rPr>
              <a:t> profonde</a:t>
            </a:r>
          </a:p>
        </p:txBody>
      </p:sp>
      <p:sp>
        <p:nvSpPr>
          <p:cNvPr id="10" name="Shape 8"/>
          <p:cNvSpPr/>
          <p:nvPr/>
        </p:nvSpPr>
        <p:spPr>
          <a:xfrm>
            <a:off x="4337304" y="1417320"/>
            <a:ext cx="3514344" cy="4800600"/>
          </a:xfrm>
          <a:prstGeom prst="roundRect">
            <a:avLst>
              <a:gd name="adj" fmla="val 1561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38472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94504" y="1581912"/>
            <a:ext cx="2874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103F3C"/>
                </a:solidFill>
              </a:rPr>
              <a:t>Recadrage</a:t>
            </a:r>
            <a:r>
              <a:rPr lang="en-US" sz="1600" b="1" dirty="0">
                <a:solidFill>
                  <a:srgbClr val="103F3C"/>
                </a:solidFill>
              </a:rPr>
              <a:t> et reformulation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38472" y="2075688"/>
            <a:ext cx="3112008" cy="3977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Modifier le </a:t>
            </a:r>
            <a:r>
              <a:rPr lang="en-US" sz="1250" dirty="0" err="1">
                <a:solidFill>
                  <a:srgbClr val="17302E"/>
                </a:solidFill>
              </a:rPr>
              <a:t>recit</a:t>
            </a:r>
            <a:r>
              <a:rPr lang="en-US" sz="1250" dirty="0">
                <a:solidFill>
                  <a:srgbClr val="17302E"/>
                </a:solidFill>
              </a:rPr>
              <a:t> du patient </a:t>
            </a:r>
            <a:r>
              <a:rPr lang="en-US" sz="1250" dirty="0" err="1">
                <a:solidFill>
                  <a:srgbClr val="17302E"/>
                </a:solidFill>
              </a:rPr>
              <a:t>en</a:t>
            </a:r>
            <a:r>
              <a:rPr lang="en-US" sz="1250" dirty="0">
                <a:solidFill>
                  <a:srgbClr val="17302E"/>
                </a:solidFill>
              </a:rPr>
              <a:t> y </a:t>
            </a:r>
            <a:r>
              <a:rPr lang="en-US" sz="1250" dirty="0" err="1">
                <a:solidFill>
                  <a:srgbClr val="17302E"/>
                </a:solidFill>
              </a:rPr>
              <a:t>amenant</a:t>
            </a:r>
            <a:r>
              <a:rPr lang="en-US" sz="1250" dirty="0">
                <a:solidFill>
                  <a:srgbClr val="17302E"/>
                </a:solidFill>
              </a:rPr>
              <a:t> du </a:t>
            </a:r>
            <a:r>
              <a:rPr lang="en-US" sz="1250" dirty="0" err="1">
                <a:solidFill>
                  <a:srgbClr val="17302E"/>
                </a:solidFill>
              </a:rPr>
              <a:t>confort</a:t>
            </a:r>
            <a:endParaRPr lang="en-US" sz="1250" dirty="0">
              <a:solidFill>
                <a:srgbClr val="17302E"/>
              </a:solidFill>
            </a:endParaRPr>
          </a:p>
          <a:p>
            <a:pPr marL="0" indent="0">
              <a:buNone/>
            </a:pPr>
            <a:endParaRPr lang="en-US" sz="1250" dirty="0">
              <a:solidFill>
                <a:srgbClr val="17302E"/>
              </a:solidFill>
            </a:endParaRPr>
          </a:p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Boris </a:t>
            </a:r>
            <a:r>
              <a:rPr lang="en-US" sz="1250" dirty="0" err="1">
                <a:solidFill>
                  <a:srgbClr val="17302E"/>
                </a:solidFill>
              </a:rPr>
              <a:t>cyrulik</a:t>
            </a:r>
            <a:r>
              <a:rPr lang="en-US" sz="1250" dirty="0">
                <a:solidFill>
                  <a:srgbClr val="17302E"/>
                </a:solidFill>
              </a:rPr>
              <a:t> ( </a:t>
            </a:r>
            <a:r>
              <a:rPr lang="en-US" sz="1250" dirty="0" err="1">
                <a:solidFill>
                  <a:srgbClr val="17302E"/>
                </a:solidFill>
              </a:rPr>
              <a:t>théorie</a:t>
            </a:r>
            <a:r>
              <a:rPr lang="en-US" sz="1250" dirty="0">
                <a:solidFill>
                  <a:srgbClr val="17302E"/>
                </a:solidFill>
              </a:rPr>
              <a:t> du </a:t>
            </a:r>
            <a:r>
              <a:rPr lang="en-US" sz="1250" dirty="0" err="1">
                <a:solidFill>
                  <a:srgbClr val="17302E"/>
                </a:solidFill>
              </a:rPr>
              <a:t>récit</a:t>
            </a:r>
            <a:r>
              <a:rPr lang="en-US" sz="1250" dirty="0">
                <a:solidFill>
                  <a:srgbClr val="17302E"/>
                </a:solidFill>
              </a:rPr>
              <a:t>)</a:t>
            </a:r>
          </a:p>
          <a:p>
            <a:pPr marL="0" indent="0">
              <a:buNone/>
            </a:pPr>
            <a:endParaRPr lang="en-US" sz="1250" dirty="0">
              <a:solidFill>
                <a:srgbClr val="17302E"/>
              </a:solidFill>
            </a:endParaRPr>
          </a:p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Ex : </a:t>
            </a:r>
            <a:r>
              <a:rPr lang="en-US" sz="1250" dirty="0" err="1">
                <a:solidFill>
                  <a:srgbClr val="17302E"/>
                </a:solidFill>
              </a:rPr>
              <a:t>vous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venez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parce</a:t>
            </a:r>
            <a:r>
              <a:rPr lang="en-US" sz="1250" dirty="0">
                <a:solidFill>
                  <a:srgbClr val="17302E"/>
                </a:solidFill>
              </a:rPr>
              <a:t> que </a:t>
            </a:r>
            <a:r>
              <a:rPr lang="en-US" sz="1250" dirty="0" err="1">
                <a:solidFill>
                  <a:srgbClr val="17302E"/>
                </a:solidFill>
              </a:rPr>
              <a:t>vous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avez</a:t>
            </a:r>
            <a:r>
              <a:rPr lang="en-US" sz="1250" dirty="0">
                <a:solidFill>
                  <a:srgbClr val="17302E"/>
                </a:solidFill>
              </a:rPr>
              <a:t> mal au dos</a:t>
            </a:r>
          </a:p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Reformulation : j ai bien </a:t>
            </a:r>
            <a:r>
              <a:rPr lang="en-US" sz="1250" dirty="0" err="1">
                <a:solidFill>
                  <a:srgbClr val="17302E"/>
                </a:solidFill>
              </a:rPr>
              <a:t>compris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votre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demande</a:t>
            </a:r>
            <a:r>
              <a:rPr lang="en-US" sz="1250" dirty="0">
                <a:solidFill>
                  <a:srgbClr val="17302E"/>
                </a:solidFill>
              </a:rPr>
              <a:t> , </a:t>
            </a:r>
            <a:r>
              <a:rPr lang="en-US" sz="1250" dirty="0" err="1">
                <a:solidFill>
                  <a:srgbClr val="17302E"/>
                </a:solidFill>
              </a:rPr>
              <a:t>vous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venez</a:t>
            </a:r>
            <a:r>
              <a:rPr lang="en-US" sz="1250" dirty="0">
                <a:solidFill>
                  <a:srgbClr val="17302E"/>
                </a:solidFill>
              </a:rPr>
              <a:t> pour que je </a:t>
            </a:r>
            <a:r>
              <a:rPr lang="en-US" sz="1250" dirty="0" err="1">
                <a:solidFill>
                  <a:srgbClr val="17302E"/>
                </a:solidFill>
              </a:rPr>
              <a:t>vous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soulage</a:t>
            </a:r>
            <a:endParaRPr lang="en-US" sz="1250" dirty="0">
              <a:solidFill>
                <a:srgbClr val="17302E"/>
              </a:solidFill>
            </a:endParaRPr>
          </a:p>
          <a:p>
            <a:pPr marL="0" indent="0">
              <a:buNone/>
            </a:pPr>
            <a:endParaRPr lang="en-US" sz="1250" dirty="0">
              <a:solidFill>
                <a:srgbClr val="17302E"/>
              </a:solidFill>
            </a:endParaRPr>
          </a:p>
          <a:p>
            <a:pPr marL="0" indent="0">
              <a:buNone/>
            </a:pPr>
            <a:r>
              <a:rPr lang="en-US" sz="1250" dirty="0" err="1">
                <a:solidFill>
                  <a:srgbClr val="17302E"/>
                </a:solidFill>
              </a:rPr>
              <a:t>Ancre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l’alliance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thérapeutique</a:t>
            </a:r>
            <a:r>
              <a:rPr lang="en-US" sz="1250" dirty="0">
                <a:solidFill>
                  <a:srgbClr val="17302E"/>
                </a:solidFill>
              </a:rPr>
              <a:t> car </a:t>
            </a:r>
            <a:r>
              <a:rPr lang="en-US" sz="1250" dirty="0" err="1">
                <a:solidFill>
                  <a:srgbClr val="17302E"/>
                </a:solidFill>
              </a:rPr>
              <a:t>cela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signifit</a:t>
            </a:r>
            <a:r>
              <a:rPr lang="en-US" sz="1250" dirty="0">
                <a:solidFill>
                  <a:srgbClr val="17302E"/>
                </a:solidFill>
              </a:rPr>
              <a:t> au patient </a:t>
            </a:r>
            <a:r>
              <a:rPr lang="en-US" sz="1250" dirty="0" err="1">
                <a:solidFill>
                  <a:srgbClr val="17302E"/>
                </a:solidFill>
              </a:rPr>
              <a:t>qu’on</a:t>
            </a:r>
            <a:r>
              <a:rPr lang="en-US" sz="1250" dirty="0">
                <a:solidFill>
                  <a:srgbClr val="17302E"/>
                </a:solidFill>
              </a:rPr>
              <a:t> l a bien </a:t>
            </a:r>
            <a:r>
              <a:rPr lang="en-US" sz="1250" dirty="0" err="1">
                <a:solidFill>
                  <a:srgbClr val="17302E"/>
                </a:solidFill>
              </a:rPr>
              <a:t>écouté</a:t>
            </a:r>
            <a:r>
              <a:rPr lang="en-US" sz="1250" dirty="0">
                <a:solidFill>
                  <a:srgbClr val="17302E"/>
                </a:solidFill>
              </a:rPr>
              <a:t> et que </a:t>
            </a:r>
            <a:r>
              <a:rPr lang="en-US" sz="1250" dirty="0" err="1">
                <a:solidFill>
                  <a:srgbClr val="17302E"/>
                </a:solidFill>
              </a:rPr>
              <a:t>l’on</a:t>
            </a:r>
            <a:r>
              <a:rPr lang="en-US" sz="1250" dirty="0">
                <a:solidFill>
                  <a:srgbClr val="17302E"/>
                </a:solidFill>
              </a:rPr>
              <a:t> a bien </a:t>
            </a:r>
            <a:r>
              <a:rPr lang="en-US" sz="1250" dirty="0" err="1">
                <a:solidFill>
                  <a:srgbClr val="17302E"/>
                </a:solidFill>
              </a:rPr>
              <a:t>compris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sa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demande</a:t>
            </a:r>
            <a:endParaRPr lang="en-US" sz="1250" dirty="0">
              <a:solidFill>
                <a:srgbClr val="17302E"/>
              </a:solidFill>
            </a:endParaRPr>
          </a:p>
          <a:p>
            <a:pPr marL="0" indent="0">
              <a:buNone/>
            </a:pPr>
            <a:endParaRPr lang="en-US" sz="1250" dirty="0">
              <a:solidFill>
                <a:srgbClr val="17302E"/>
              </a:solidFill>
            </a:endParaRPr>
          </a:p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Double negation: </a:t>
            </a:r>
            <a:r>
              <a:rPr lang="en-US" sz="1250" dirty="0" err="1">
                <a:solidFill>
                  <a:srgbClr val="17302E"/>
                </a:solidFill>
              </a:rPr>
              <a:t>notre</a:t>
            </a:r>
            <a:r>
              <a:rPr lang="en-US" sz="1250" dirty="0">
                <a:solidFill>
                  <a:srgbClr val="17302E"/>
                </a:solidFill>
              </a:rPr>
              <a:t> conscience critique ne </a:t>
            </a:r>
            <a:r>
              <a:rPr lang="en-US" sz="1250" dirty="0" err="1">
                <a:solidFill>
                  <a:srgbClr val="17302E"/>
                </a:solidFill>
              </a:rPr>
              <a:t>percoit</a:t>
            </a:r>
            <a:r>
              <a:rPr lang="en-US" sz="1250" dirty="0">
                <a:solidFill>
                  <a:srgbClr val="17302E"/>
                </a:solidFill>
              </a:rPr>
              <a:t> pas la negation</a:t>
            </a:r>
          </a:p>
          <a:p>
            <a:pPr marL="0" indent="0">
              <a:buNone/>
            </a:pPr>
            <a:endParaRPr lang="en-US" sz="1250" dirty="0">
              <a:solidFill>
                <a:srgbClr val="17302E"/>
              </a:solidFill>
            </a:endParaRPr>
          </a:p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Ex: </a:t>
            </a:r>
            <a:r>
              <a:rPr lang="en-US" sz="1250" dirty="0" err="1">
                <a:solidFill>
                  <a:srgbClr val="17302E"/>
                </a:solidFill>
              </a:rPr>
              <a:t>vous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n’allez</a:t>
            </a:r>
            <a:r>
              <a:rPr lang="en-US" sz="1250" dirty="0">
                <a:solidFill>
                  <a:srgbClr val="17302E"/>
                </a:solidFill>
              </a:rPr>
              <a:t> pas </a:t>
            </a:r>
            <a:r>
              <a:rPr lang="en-US" sz="1250" dirty="0" err="1">
                <a:solidFill>
                  <a:srgbClr val="17302E"/>
                </a:solidFill>
              </a:rPr>
              <a:t>avoir</a:t>
            </a:r>
            <a:r>
              <a:rPr lang="en-US" sz="1250" dirty="0">
                <a:solidFill>
                  <a:srgbClr val="17302E"/>
                </a:solidFill>
              </a:rPr>
              <a:t> mal 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80248" y="1417320"/>
            <a:ext cx="3514344" cy="4800600"/>
          </a:xfrm>
          <a:prstGeom prst="roundRect">
            <a:avLst>
              <a:gd name="adj" fmla="val 1561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281416" y="16459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37448" y="1581912"/>
            <a:ext cx="2874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Éthique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81416" y="2075688"/>
            <a:ext cx="3112008" cy="3977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Toujours maintenir un véritable droit de refus, le consentement et la possibilité d’arrêter.</a:t>
            </a:r>
            <a:endParaRPr lang="en-US" sz="1250" dirty="0">
              <a:solidFill>
                <a:srgbClr val="000000"/>
              </a:solidFill>
            </a:endParaRP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Etre </a:t>
            </a:r>
            <a:r>
              <a:rPr lang="en-US" sz="1250" dirty="0" err="1">
                <a:solidFill>
                  <a:srgbClr val="17302E"/>
                </a:solidFill>
              </a:rPr>
              <a:t>bienveillant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MÉTAPHORES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103F3C"/>
                </a:solidFill>
              </a:rPr>
              <a:t>Parler le </a:t>
            </a:r>
            <a:r>
              <a:rPr lang="en-US" sz="2500" b="1" dirty="0" err="1">
                <a:solidFill>
                  <a:srgbClr val="103F3C"/>
                </a:solidFill>
              </a:rPr>
              <a:t>langage</a:t>
            </a:r>
            <a:r>
              <a:rPr lang="en-US" sz="2500" b="1" dirty="0">
                <a:solidFill>
                  <a:srgbClr val="103F3C"/>
                </a:solidFill>
              </a:rPr>
              <a:t> du patient: </a:t>
            </a:r>
            <a:r>
              <a:rPr lang="en-US" sz="2500" b="1" dirty="0" err="1">
                <a:solidFill>
                  <a:srgbClr val="103F3C"/>
                </a:solidFill>
              </a:rPr>
              <a:t>canaux</a:t>
            </a:r>
            <a:r>
              <a:rPr lang="en-US" sz="2500" b="1" dirty="0">
                <a:solidFill>
                  <a:srgbClr val="103F3C"/>
                </a:solidFill>
              </a:rPr>
              <a:t> de communication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9</a:t>
            </a:r>
            <a:endParaRPr lang="en-US" sz="800" dirty="0"/>
          </a:p>
        </p:txBody>
      </p:sp>
      <p:pic>
        <p:nvPicPr>
          <p:cNvPr id="6" name="Image 0" descr="/mnt/data/24491c33cb.png"/>
          <p:cNvPicPr>
            <a:picLocks noChangeAspect="1"/>
          </p:cNvPicPr>
          <p:nvPr/>
        </p:nvPicPr>
        <p:blipFill>
          <a:blip r:embed="rId3"/>
          <a:srcRect l="16055" r="16055"/>
          <a:stretch/>
        </p:blipFill>
        <p:spPr>
          <a:xfrm>
            <a:off x="6583680" y="1325880"/>
            <a:ext cx="5074920" cy="4983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94360" y="1325880"/>
            <a:ext cx="525780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DDD9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14400" y="169164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6B64"/>
                </a:solidFill>
              </a:rPr>
              <a:t>Le détour qui ouvre une possibilité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14400" y="2423160"/>
            <a:ext cx="4617720" cy="3474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Repérer ses mots, ses images, son métier, ses loisirs et ses ressources.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Choisir une métaphore simple : curseur, filtre, vague, chemin, volume sonore.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Décrire une transformation possible plutôt qu’imposer une interprétation.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Vérifier : « Qu’est-ce qui change pour vous quand vous imaginez cela ? »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MICRO-SCRIPT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Observer → rejoindre → orienter → laisser choisir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10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Observer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« Je vois que votre main se crispe un peu… »</a:t>
            </a: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La </a:t>
            </a:r>
            <a:r>
              <a:rPr lang="en-US" sz="1250" dirty="0" err="1">
                <a:solidFill>
                  <a:srgbClr val="17302E"/>
                </a:solidFill>
              </a:rPr>
              <a:t>regle</a:t>
            </a:r>
            <a:r>
              <a:rPr lang="en-US" sz="1250" dirty="0">
                <a:solidFill>
                  <a:srgbClr val="17302E"/>
                </a:solidFill>
              </a:rPr>
              <a:t> des 3 o : observer , observer, observer</a:t>
            </a:r>
          </a:p>
        </p:txBody>
      </p:sp>
      <p:sp>
        <p:nvSpPr>
          <p:cNvPr id="10" name="Shape 8"/>
          <p:cNvSpPr/>
          <p:nvPr/>
        </p:nvSpPr>
        <p:spPr>
          <a:xfrm>
            <a:off x="6208776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9944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5976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Rejoindre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9944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« …pendant que vous cherchez la position la plus confortable… »</a:t>
            </a: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 err="1">
                <a:solidFill>
                  <a:srgbClr val="17302E"/>
                </a:solidFill>
              </a:rPr>
              <a:t>Synchronisation</a:t>
            </a:r>
            <a:r>
              <a:rPr lang="en-US" sz="1250" dirty="0">
                <a:solidFill>
                  <a:srgbClr val="17302E"/>
                </a:solidFill>
              </a:rPr>
              <a:t>, alliance</a:t>
            </a:r>
          </a:p>
        </p:txBody>
      </p:sp>
      <p:sp>
        <p:nvSpPr>
          <p:cNvPr id="14" name="Shape 12"/>
          <p:cNvSpPr/>
          <p:nvPr/>
        </p:nvSpPr>
        <p:spPr>
          <a:xfrm>
            <a:off x="594360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" y="41605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Orienter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95528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« …laissez l’expiration devenir légèrement plus longue. »</a:t>
            </a: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Yes set</a:t>
            </a: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Choix </a:t>
            </a:r>
            <a:r>
              <a:rPr lang="en-US" sz="1250" dirty="0" err="1">
                <a:solidFill>
                  <a:srgbClr val="17302E"/>
                </a:solidFill>
              </a:rPr>
              <a:t>illusoire</a:t>
            </a:r>
          </a:p>
        </p:txBody>
      </p:sp>
      <p:sp>
        <p:nvSpPr>
          <p:cNvPr id="18" name="Shape 16"/>
          <p:cNvSpPr/>
          <p:nvPr/>
        </p:nvSpPr>
        <p:spPr>
          <a:xfrm>
            <a:off x="6208776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09944" y="41605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65976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Choisir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9944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« Les yeux ouverts ou fermés, selon ce qui vous convient. »</a:t>
            </a:r>
            <a:endParaRPr lang="en-US" sz="1250" dirty="0">
              <a:solidFill>
                <a:srgbClr val="000000"/>
              </a:solidFill>
            </a:endParaRP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 err="1">
                <a:solidFill>
                  <a:srgbClr val="17302E"/>
                </a:solidFill>
              </a:rPr>
              <a:t>Définir</a:t>
            </a:r>
            <a:r>
              <a:rPr lang="en-US" sz="1250" dirty="0">
                <a:solidFill>
                  <a:srgbClr val="17302E"/>
                </a:solidFill>
              </a:rPr>
              <a:t> un </a:t>
            </a:r>
            <a:r>
              <a:rPr lang="en-US" sz="1250" dirty="0" err="1">
                <a:solidFill>
                  <a:srgbClr val="17302E"/>
                </a:solidFill>
              </a:rPr>
              <a:t>objectif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commun</a:t>
            </a:r>
            <a:r>
              <a:rPr lang="en-US" sz="1250" dirty="0">
                <a:solidFill>
                  <a:srgbClr val="17302E"/>
                </a:solidFill>
              </a:rPr>
              <a:t> : </a:t>
            </a:r>
            <a:r>
              <a:rPr lang="en-US" sz="1250" dirty="0" err="1">
                <a:solidFill>
                  <a:srgbClr val="17302E"/>
                </a:solidFill>
              </a:rPr>
              <a:t>modeste</a:t>
            </a:r>
            <a:r>
              <a:rPr lang="en-US" sz="1250" dirty="0">
                <a:solidFill>
                  <a:srgbClr val="17302E"/>
                </a:solidFill>
              </a:rPr>
              <a:t> et </a:t>
            </a:r>
            <a:r>
              <a:rPr lang="en-US" sz="1250" dirty="0" err="1">
                <a:solidFill>
                  <a:srgbClr val="17302E"/>
                </a:solidFill>
              </a:rPr>
              <a:t>ateignable</a:t>
            </a:r>
            <a:r>
              <a:rPr lang="en-US" sz="1250" dirty="0">
                <a:solidFill>
                  <a:srgbClr val="17302E"/>
                </a:solidFill>
              </a:rPr>
              <a:t> </a:t>
            </a: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 err="1">
                <a:solidFill>
                  <a:srgbClr val="17302E"/>
                </a:solidFill>
              </a:rPr>
              <a:t>S'il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existe</a:t>
            </a:r>
            <a:r>
              <a:rPr lang="en-US" sz="1250" dirty="0">
                <a:solidFill>
                  <a:srgbClr val="17302E"/>
                </a:solidFill>
              </a:rPr>
              <a:t> un </a:t>
            </a:r>
            <a:r>
              <a:rPr lang="en-US" sz="1250" dirty="0" err="1">
                <a:solidFill>
                  <a:srgbClr val="17302E"/>
                </a:solidFill>
              </a:rPr>
              <a:t>objectif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alors</a:t>
            </a:r>
            <a:r>
              <a:rPr lang="en-US" sz="1250" dirty="0">
                <a:solidFill>
                  <a:srgbClr val="17302E"/>
                </a:solidFill>
              </a:rPr>
              <a:t> il y aura un </a:t>
            </a:r>
            <a:r>
              <a:rPr lang="en-US" sz="1250" dirty="0" err="1">
                <a:solidFill>
                  <a:srgbClr val="17302E"/>
                </a:solidFill>
              </a:rPr>
              <a:t>resultat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1c634c898e.png"/>
          <p:cNvPicPr>
            <a:picLocks noChangeAspect="1"/>
          </p:cNvPicPr>
          <p:nvPr/>
        </p:nvPicPr>
        <p:blipFill>
          <a:blip r:embed="rId3"/>
          <a:srcRect l="25422" r="25422"/>
          <a:stretch/>
        </p:blipFill>
        <p:spPr>
          <a:xfrm>
            <a:off x="6996621" y="0"/>
            <a:ext cx="5380221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23555" y="0"/>
            <a:ext cx="456365" cy="6858000"/>
          </a:xfrm>
          <a:prstGeom prst="rect">
            <a:avLst/>
          </a:prstGeom>
          <a:solidFill>
            <a:srgbClr val="103F3C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502920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8AB7A8"/>
                </a:solidFill>
              </a:rPr>
              <a:t>PARTIE 2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94360" y="1188720"/>
            <a:ext cx="5943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2. Hypnose et douleur aiguë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94360" y="2788920"/>
            <a:ext cx="5577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CE9E4"/>
                </a:solidFill>
              </a:rPr>
              <a:t>Des outils brefs, intégrés au geste et jamais substitués au soin indiqué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94360" y="6263640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B7A8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SÉCURITÉ CLINIQUE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Le cadre avant la technique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12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Évaluer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250" dirty="0">
                <a:solidFill>
                  <a:srgbClr val="17302E"/>
                </a:solidFill>
              </a:rPr>
              <a:t>Diagnostic, </a:t>
            </a:r>
            <a:r>
              <a:rPr lang="en-US" sz="1250" dirty="0" err="1">
                <a:solidFill>
                  <a:srgbClr val="17302E"/>
                </a:solidFill>
              </a:rPr>
              <a:t>douleur</a:t>
            </a:r>
            <a:r>
              <a:rPr lang="en-US" sz="1250" dirty="0">
                <a:solidFill>
                  <a:srgbClr val="17302E"/>
                </a:solidFill>
              </a:rPr>
              <a:t>, </a:t>
            </a:r>
            <a:r>
              <a:rPr lang="en-US" sz="1250" dirty="0" err="1">
                <a:solidFill>
                  <a:srgbClr val="17302E"/>
                </a:solidFill>
              </a:rPr>
              <a:t>anxiété</a:t>
            </a:r>
            <a:r>
              <a:rPr lang="en-US" sz="1250" dirty="0">
                <a:solidFill>
                  <a:srgbClr val="17302E"/>
                </a:solidFill>
              </a:rPr>
              <a:t>, </a:t>
            </a:r>
            <a:r>
              <a:rPr lang="en-US" sz="1250" dirty="0" err="1">
                <a:solidFill>
                  <a:srgbClr val="17302E"/>
                </a:solidFill>
              </a:rPr>
              <a:t>coopération</a:t>
            </a:r>
            <a:r>
              <a:rPr lang="en-US" sz="1250" dirty="0">
                <a:solidFill>
                  <a:srgbClr val="17302E"/>
                </a:solidFill>
              </a:rPr>
              <a:t> et urgence </a:t>
            </a:r>
            <a:r>
              <a:rPr lang="en-US" sz="1250" dirty="0" err="1">
                <a:solidFill>
                  <a:srgbClr val="17302E"/>
                </a:solidFill>
              </a:rPr>
              <a:t>somatique</a:t>
            </a:r>
            <a:endParaRPr lang="en-US" sz="1250" dirty="0" err="1">
              <a:solidFill>
                <a:srgbClr val="000000"/>
              </a:solidFill>
            </a:endParaRP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 err="1">
                <a:solidFill>
                  <a:srgbClr val="17302E"/>
                </a:solidFill>
              </a:rPr>
              <a:t>Faisabilité</a:t>
            </a:r>
            <a:r>
              <a:rPr lang="en-US" sz="1250" dirty="0">
                <a:solidFill>
                  <a:srgbClr val="17302E"/>
                </a:solidFill>
              </a:rPr>
              <a:t> de </a:t>
            </a:r>
            <a:r>
              <a:rPr lang="en-US" sz="1250" dirty="0" err="1">
                <a:solidFill>
                  <a:srgbClr val="17302E"/>
                </a:solidFill>
              </a:rPr>
              <a:t>l'hypnose</a:t>
            </a:r>
            <a:r>
              <a:rPr lang="en-US" sz="1250" dirty="0">
                <a:solidFill>
                  <a:srgbClr val="17302E"/>
                </a:solidFill>
              </a:rPr>
              <a:t> , pas </a:t>
            </a:r>
            <a:r>
              <a:rPr lang="en-US" sz="1250" dirty="0" err="1">
                <a:solidFill>
                  <a:srgbClr val="17302E"/>
                </a:solidFill>
              </a:rPr>
              <a:t>toujours</a:t>
            </a:r>
            <a:r>
              <a:rPr lang="en-US" sz="1250" dirty="0">
                <a:solidFill>
                  <a:srgbClr val="17302E"/>
                </a:solidFill>
              </a:rPr>
              <a:t> </a:t>
            </a:r>
            <a:r>
              <a:rPr lang="en-US" sz="1250" dirty="0" err="1">
                <a:solidFill>
                  <a:srgbClr val="17302E"/>
                </a:solidFill>
              </a:rPr>
              <a:t>raisonnable</a:t>
            </a:r>
            <a:r>
              <a:rPr lang="en-US" sz="1250" dirty="0">
                <a:solidFill>
                  <a:srgbClr val="17302E"/>
                </a:solidFill>
              </a:rPr>
              <a:t> de faire </a:t>
            </a:r>
            <a:r>
              <a:rPr lang="en-US" sz="1250" dirty="0" err="1">
                <a:solidFill>
                  <a:srgbClr val="17302E"/>
                </a:solidFill>
              </a:rPr>
              <a:t>une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hypnose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formelle</a:t>
            </a:r>
            <a:r>
              <a:rPr lang="en-US" sz="1250" dirty="0">
                <a:solidFill>
                  <a:srgbClr val="17302E"/>
                </a:solidFill>
              </a:rPr>
              <a:t> , </a:t>
            </a:r>
            <a:r>
              <a:rPr lang="en-US" sz="1250" dirty="0" err="1">
                <a:solidFill>
                  <a:srgbClr val="17302E"/>
                </a:solidFill>
              </a:rPr>
              <a:t>plutot</a:t>
            </a:r>
            <a:r>
              <a:rPr lang="en-US" sz="1250" dirty="0">
                <a:solidFill>
                  <a:srgbClr val="17302E"/>
                </a:solidFill>
              </a:rPr>
              <a:t> faire de </a:t>
            </a:r>
            <a:r>
              <a:rPr lang="en-US" sz="1250" dirty="0" err="1">
                <a:solidFill>
                  <a:srgbClr val="17302E"/>
                </a:solidFill>
              </a:rPr>
              <a:t>l'hypnose</a:t>
            </a:r>
            <a:r>
              <a:rPr lang="en-US" sz="1250" dirty="0">
                <a:solidFill>
                  <a:srgbClr val="17302E"/>
                </a:solidFill>
              </a:rPr>
              <a:t> </a:t>
            </a:r>
            <a:r>
              <a:rPr lang="en-US" sz="1250" dirty="0" err="1">
                <a:solidFill>
                  <a:srgbClr val="17302E"/>
                </a:solidFill>
              </a:rPr>
              <a:t>conversationnelle</a:t>
            </a:r>
            <a:r>
              <a:rPr lang="en-US" sz="1250" dirty="0">
                <a:solidFill>
                  <a:srgbClr val="17302E"/>
                </a:solidFill>
              </a:rPr>
              <a:t>.</a:t>
            </a:r>
            <a:endParaRPr lang="en-US" sz="1250" dirty="0">
              <a:solidFill>
                <a:srgbClr val="000000"/>
              </a:solidFill>
            </a:endParaRP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Si le patient est </a:t>
            </a:r>
            <a:r>
              <a:rPr lang="en-US" sz="1250" dirty="0" err="1">
                <a:solidFill>
                  <a:srgbClr val="17302E"/>
                </a:solidFill>
              </a:rPr>
              <a:t>en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transe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d'alerte</a:t>
            </a:r>
            <a:r>
              <a:rPr lang="en-US" sz="1250" dirty="0">
                <a:solidFill>
                  <a:srgbClr val="17302E"/>
                </a:solidFill>
              </a:rPr>
              <a:t> , pas </a:t>
            </a:r>
            <a:r>
              <a:rPr lang="en-US" sz="1250" dirty="0" err="1">
                <a:solidFill>
                  <a:srgbClr val="17302E"/>
                </a:solidFill>
              </a:rPr>
              <a:t>toujours</a:t>
            </a:r>
            <a:r>
              <a:rPr lang="en-US" sz="1250" dirty="0">
                <a:solidFill>
                  <a:srgbClr val="17302E"/>
                </a:solidFill>
              </a:rPr>
              <a:t> evident, </a:t>
            </a:r>
            <a:r>
              <a:rPr lang="en-US" sz="1250" dirty="0" err="1">
                <a:solidFill>
                  <a:srgbClr val="17302E"/>
                </a:solidFill>
              </a:rPr>
              <a:t>tenter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une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manoeuvre</a:t>
            </a:r>
            <a:r>
              <a:rPr lang="en-US" sz="1250" dirty="0">
                <a:solidFill>
                  <a:srgbClr val="17302E"/>
                </a:solidFill>
              </a:rPr>
              <a:t> de </a:t>
            </a:r>
            <a:r>
              <a:rPr lang="en-US" sz="1250" dirty="0" err="1">
                <a:solidFill>
                  <a:srgbClr val="17302E"/>
                </a:solidFill>
              </a:rPr>
              <a:t>réassociation</a:t>
            </a:r>
            <a:r>
              <a:rPr lang="en-US" sz="1250" dirty="0">
                <a:solidFill>
                  <a:srgbClr val="17302E"/>
                </a:solidFill>
              </a:rPr>
              <a:t>: vous </a:t>
            </a:r>
            <a:r>
              <a:rPr lang="en-US" sz="1250" dirty="0" err="1">
                <a:solidFill>
                  <a:srgbClr val="17302E"/>
                </a:solidFill>
              </a:rPr>
              <a:t>etes</a:t>
            </a:r>
            <a:r>
              <a:rPr lang="en-US" sz="1250" dirty="0">
                <a:solidFill>
                  <a:srgbClr val="17302E"/>
                </a:solidFill>
              </a:rPr>
              <a:t> aux urgences , vous </a:t>
            </a:r>
            <a:r>
              <a:rPr lang="en-US" sz="1250" dirty="0" err="1">
                <a:solidFill>
                  <a:srgbClr val="17302E"/>
                </a:solidFill>
              </a:rPr>
              <a:t>etes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en</a:t>
            </a:r>
            <a:r>
              <a:rPr lang="en-US" sz="1250" dirty="0">
                <a:solidFill>
                  <a:srgbClr val="17302E"/>
                </a:solidFill>
              </a:rPr>
              <a:t> sécurité , on </a:t>
            </a:r>
            <a:r>
              <a:rPr lang="en-US" sz="1250" dirty="0" err="1">
                <a:solidFill>
                  <a:srgbClr val="17302E"/>
                </a:solidFill>
              </a:rPr>
              <a:t>s'occupe</a:t>
            </a:r>
            <a:r>
              <a:rPr lang="en-US" sz="1250" dirty="0">
                <a:solidFill>
                  <a:srgbClr val="17302E"/>
                </a:solidFill>
              </a:rPr>
              <a:t> de vous</a:t>
            </a:r>
          </a:p>
        </p:txBody>
      </p:sp>
      <p:sp>
        <p:nvSpPr>
          <p:cNvPr id="10" name="Shape 8"/>
          <p:cNvSpPr/>
          <p:nvPr/>
        </p:nvSpPr>
        <p:spPr>
          <a:xfrm>
            <a:off x="6208776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9944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5976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Expliquer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9944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Le patient conserve le contrôle et peut interrompre à tout moment.</a:t>
            </a:r>
            <a:endParaRPr lang="en-US" sz="1250" dirty="0">
              <a:solidFill>
                <a:srgbClr val="000000"/>
              </a:solidFill>
            </a:endParaRP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Insister sur la SECURITE +++++ et la BIENVEILLANCE+++</a:t>
            </a:r>
          </a:p>
        </p:txBody>
      </p:sp>
      <p:sp>
        <p:nvSpPr>
          <p:cNvPr id="14" name="Shape 12"/>
          <p:cNvSpPr/>
          <p:nvPr/>
        </p:nvSpPr>
        <p:spPr>
          <a:xfrm>
            <a:off x="594360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" y="41605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Compléter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95528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Ne pas retarder analgésie, anesthésie locale, traitement ou surveillance nécessaires.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08776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09944" y="41605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65976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Réassocier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9944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Retour complet, vérification clinique et débrief bref.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TECHNIQUE 1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Lieu de sécurité express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13</a:t>
            </a:r>
            <a:endParaRPr lang="en-US" sz="800" dirty="0"/>
          </a:p>
        </p:txBody>
      </p:sp>
      <p:pic>
        <p:nvPicPr>
          <p:cNvPr id="6" name="Image 0" descr="/mnt/data/1c634c898e.png"/>
          <p:cNvPicPr>
            <a:picLocks noChangeAspect="1"/>
          </p:cNvPicPr>
          <p:nvPr/>
        </p:nvPicPr>
        <p:blipFill>
          <a:blip r:embed="rId3"/>
          <a:srcRect l="16055" r="16055"/>
          <a:stretch/>
        </p:blipFill>
        <p:spPr>
          <a:xfrm>
            <a:off x="6583680" y="1325880"/>
            <a:ext cx="5074920" cy="4983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94360" y="1325880"/>
            <a:ext cx="525780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DDD9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14400" y="169164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6B64"/>
                </a:solidFill>
              </a:rPr>
              <a:t>Déplacer l’attention sans nier le soin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14400" y="2423160"/>
            <a:ext cx="4617720" cy="3474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Choisir un lieu réel ou imaginaire « suffisamment sûr ».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Faire préciser trois éléments sensoriels : voir, entendre, ressentir.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Synchroniser les étapes du geste avec l’exploration du lieu.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Convenir d’un signal et réorienter complètement à la fin.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TECHNIQUE 2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Le gant magique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14</a:t>
            </a:r>
            <a:endParaRPr lang="en-US" sz="800" dirty="0"/>
          </a:p>
        </p:txBody>
      </p:sp>
      <p:pic>
        <p:nvPicPr>
          <p:cNvPr id="6" name="Image 0" descr="/mnt/data/1c634c898e.png"/>
          <p:cNvPicPr>
            <a:picLocks noChangeAspect="1"/>
          </p:cNvPicPr>
          <p:nvPr/>
        </p:nvPicPr>
        <p:blipFill>
          <a:blip r:embed="rId3"/>
          <a:srcRect l="16055" r="16055"/>
          <a:stretch/>
        </p:blipFill>
        <p:spPr>
          <a:xfrm>
            <a:off x="502920" y="1325880"/>
            <a:ext cx="5074920" cy="4983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715000" y="1325880"/>
            <a:ext cx="525780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DDD9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035040" y="169164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6B64"/>
                </a:solidFill>
              </a:rPr>
              <a:t>Créer une analgésie imagée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035040" y="2423160"/>
            <a:ext cx="4617720" cy="3474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Observer les sensation dans </a:t>
            </a:r>
            <a:r>
              <a:rPr lang="en-US" sz="1400" dirty="0" err="1">
                <a:solidFill>
                  <a:srgbClr val="17302E"/>
                </a:solidFill>
              </a:rPr>
              <a:t>votre</a:t>
            </a:r>
            <a:r>
              <a:rPr lang="en-US" sz="1400" dirty="0">
                <a:solidFill>
                  <a:srgbClr val="17302E"/>
                </a:solidFill>
              </a:rPr>
              <a:t> main : creation </a:t>
            </a:r>
            <a:r>
              <a:rPr lang="en-US" sz="1400" dirty="0" err="1">
                <a:solidFill>
                  <a:srgbClr val="17302E"/>
                </a:solidFill>
              </a:rPr>
              <a:t>d'une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catalepsie</a:t>
            </a:r>
            <a:r>
              <a:rPr lang="en-US" sz="1400" dirty="0">
                <a:solidFill>
                  <a:srgbClr val="17302E"/>
                </a:solidFill>
              </a:rPr>
              <a:t>.</a:t>
            </a:r>
            <a:endParaRPr lang="en-US" sz="1400" dirty="0">
              <a:solidFill>
                <a:srgbClr val="000000"/>
              </a:solidFill>
            </a:endParaRPr>
          </a:p>
          <a:p>
            <a:pPr marL="203200" indent="-203200">
              <a:buSzPct val="100000"/>
              <a:buChar char="•"/>
            </a:pPr>
            <a:endParaRPr lang="en-US" sz="1400" dirty="0">
              <a:solidFill>
                <a:srgbClr val="17302E"/>
              </a:solidFill>
            </a:endParaRPr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Imaginer un </a:t>
            </a:r>
            <a:r>
              <a:rPr lang="en-US" sz="1400" dirty="0" err="1">
                <a:solidFill>
                  <a:srgbClr val="17302E"/>
                </a:solidFill>
              </a:rPr>
              <a:t>gant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protecteur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ou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utiliser</a:t>
            </a:r>
            <a:r>
              <a:rPr lang="en-US" sz="1400" dirty="0">
                <a:solidFill>
                  <a:srgbClr val="17302E"/>
                </a:solidFill>
              </a:rPr>
              <a:t> un </a:t>
            </a:r>
            <a:r>
              <a:rPr lang="en-US" sz="1400" dirty="0" err="1">
                <a:solidFill>
                  <a:srgbClr val="17302E"/>
                </a:solidFill>
              </a:rPr>
              <a:t>gant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que</a:t>
            </a:r>
            <a:r>
              <a:rPr lang="en-US" sz="1400" dirty="0">
                <a:solidFill>
                  <a:srgbClr val="17302E"/>
                </a:solidFill>
              </a:rPr>
              <a:t> vous </a:t>
            </a:r>
            <a:r>
              <a:rPr lang="en-US" sz="1400" dirty="0" err="1">
                <a:solidFill>
                  <a:srgbClr val="17302E"/>
                </a:solidFill>
              </a:rPr>
              <a:t>connaissez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deja</a:t>
            </a:r>
            <a:r>
              <a:rPr lang="en-US" sz="1400" dirty="0">
                <a:solidFill>
                  <a:srgbClr val="17302E"/>
                </a:solidFill>
              </a:rPr>
              <a:t> , </a:t>
            </a:r>
            <a:r>
              <a:rPr lang="en-US" sz="1400" dirty="0" err="1">
                <a:solidFill>
                  <a:srgbClr val="17302E"/>
                </a:solidFill>
              </a:rPr>
              <a:t>ou</a:t>
            </a:r>
            <a:r>
              <a:rPr lang="en-US" sz="1400" dirty="0">
                <a:solidFill>
                  <a:srgbClr val="17302E"/>
                </a:solidFill>
              </a:rPr>
              <a:t> un mélange des deux.</a:t>
            </a:r>
            <a:endParaRPr lang="en-US" sz="1400">
              <a:solidFill>
                <a:srgbClr val="000000"/>
              </a:solidFill>
            </a:endParaRPr>
          </a:p>
          <a:p>
            <a:pPr marL="203200" indent="-203200">
              <a:buSzPct val="100000"/>
              <a:buChar char="•"/>
            </a:pPr>
            <a:endParaRPr lang="en-US" sz="1400" dirty="0">
              <a:solidFill>
                <a:srgbClr val="17302E"/>
              </a:solidFill>
            </a:endParaRPr>
          </a:p>
          <a:p>
            <a:pPr marL="203200" indent="-203200">
              <a:buSzPct val="100000"/>
              <a:buChar char="•"/>
            </a:pPr>
            <a:r>
              <a:rPr lang="en-US" sz="1400" dirty="0" err="1">
                <a:solidFill>
                  <a:srgbClr val="000000"/>
                </a:solidFill>
              </a:rPr>
              <a:t>Enfiler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ce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gant</a:t>
            </a:r>
            <a:r>
              <a:rPr lang="en-US" sz="1400" dirty="0">
                <a:solidFill>
                  <a:srgbClr val="000000"/>
                </a:solidFill>
              </a:rPr>
              <a:t> dans </a:t>
            </a:r>
            <a:r>
              <a:rPr lang="en-US" sz="1400" dirty="0" err="1">
                <a:solidFill>
                  <a:srgbClr val="000000"/>
                </a:solidFill>
              </a:rPr>
              <a:t>votre</a:t>
            </a:r>
            <a:r>
              <a:rPr lang="en-US" sz="1400" dirty="0">
                <a:solidFill>
                  <a:srgbClr val="000000"/>
                </a:solidFill>
              </a:rPr>
              <a:t> main</a:t>
            </a:r>
          </a:p>
          <a:p>
            <a:pPr marL="203200" indent="-203200">
              <a:buSzPct val="100000"/>
              <a:buChar char="•"/>
            </a:pPr>
            <a:endParaRPr lang="en-US" sz="1400" dirty="0">
              <a:solidFill>
                <a:srgbClr val="17302E"/>
              </a:solidFill>
            </a:endParaRPr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Observer la modification sensorielle dans la main.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 err="1">
                <a:solidFill>
                  <a:srgbClr val="17302E"/>
                </a:solidFill>
              </a:rPr>
              <a:t>Ajouter</a:t>
            </a:r>
            <a:r>
              <a:rPr lang="en-US" sz="1400" dirty="0">
                <a:solidFill>
                  <a:srgbClr val="17302E"/>
                </a:solidFill>
              </a:rPr>
              <a:t> des elements </a:t>
            </a:r>
            <a:r>
              <a:rPr lang="en-US" sz="1400" dirty="0" err="1">
                <a:solidFill>
                  <a:srgbClr val="17302E"/>
                </a:solidFill>
              </a:rPr>
              <a:t>protecteurs</a:t>
            </a:r>
            <a:r>
              <a:rPr lang="en-US" sz="1400" dirty="0">
                <a:solidFill>
                  <a:srgbClr val="17302E"/>
                </a:solidFill>
              </a:rPr>
              <a:t> dans </a:t>
            </a:r>
            <a:r>
              <a:rPr lang="en-US" sz="1400" dirty="0" err="1">
                <a:solidFill>
                  <a:srgbClr val="17302E"/>
                </a:solidFill>
              </a:rPr>
              <a:t>cette</a:t>
            </a:r>
            <a:r>
              <a:rPr lang="en-US" sz="1400" dirty="0">
                <a:solidFill>
                  <a:srgbClr val="17302E"/>
                </a:solidFill>
              </a:rPr>
              <a:t> main</a:t>
            </a:r>
          </a:p>
          <a:p>
            <a:pPr marL="203200" indent="-203200">
              <a:buSzPct val="100000"/>
              <a:buChar char="•"/>
            </a:pPr>
            <a:endParaRPr lang="en-US" sz="1400" dirty="0">
              <a:solidFill>
                <a:srgbClr val="17302E"/>
              </a:solidFill>
            </a:endParaRPr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Transférer cette qualité vers la zone du soin.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endParaRPr lang="en-US" sz="1400" dirty="0">
              <a:solidFill>
                <a:srgbClr val="17302E"/>
              </a:solidFill>
            </a:endParaRPr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Mesurer le changement et ajuster, en complément du protocole antalgique.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TECHNIQUE 3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Confusion et saturation douce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15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Indication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Interrompre l’anticipation anxieuse pendant un geste bref.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08776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9944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5976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Procédé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9944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Questions sensorielles croisées, alternatives imbriquées, rythme variable.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94360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" y="41605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Sortie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95528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Terminer par une suggestion simple, concrète et orientée confort.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08776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09944" y="41605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65976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Prudence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9944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Éviter si une confusion clinique doit être évaluée.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TECHNIQUE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Le lieu </a:t>
            </a:r>
            <a:r>
              <a:rPr lang="en-US" sz="2500" b="1" dirty="0" err="1">
                <a:solidFill>
                  <a:srgbClr val="103F3C"/>
                </a:solidFill>
              </a:rPr>
              <a:t>agréable</a:t>
            </a:r>
            <a:r>
              <a:rPr lang="en-US" sz="2500" b="1" dirty="0">
                <a:solidFill>
                  <a:srgbClr val="103F3C"/>
                </a:solidFill>
              </a:rPr>
              <a:t> : le corps </a:t>
            </a:r>
            <a:r>
              <a:rPr lang="en-US" sz="2500" b="1" dirty="0" err="1">
                <a:solidFill>
                  <a:srgbClr val="103F3C"/>
                </a:solidFill>
              </a:rPr>
              <a:t>reste</a:t>
            </a:r>
            <a:r>
              <a:rPr lang="en-US" sz="2500" b="1" dirty="0">
                <a:solidFill>
                  <a:srgbClr val="103F3C"/>
                </a:solidFill>
              </a:rPr>
              <a:t> la et </a:t>
            </a:r>
            <a:r>
              <a:rPr lang="en-US" sz="2500" b="1" dirty="0" err="1">
                <a:solidFill>
                  <a:srgbClr val="103F3C"/>
                </a:solidFill>
              </a:rPr>
              <a:t>l’esprit</a:t>
            </a:r>
            <a:r>
              <a:rPr lang="en-US" sz="2500" b="1" dirty="0">
                <a:solidFill>
                  <a:srgbClr val="103F3C"/>
                </a:solidFill>
              </a:rPr>
              <a:t> part </a:t>
            </a:r>
            <a:r>
              <a:rPr lang="en-US" sz="2500" b="1" dirty="0" err="1">
                <a:solidFill>
                  <a:srgbClr val="103F3C"/>
                </a:solidFill>
              </a:rPr>
              <a:t>ailleurs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16</a:t>
            </a:r>
            <a:endParaRPr lang="en-US" sz="800" dirty="0"/>
          </a:p>
        </p:txBody>
      </p:sp>
      <p:pic>
        <p:nvPicPr>
          <p:cNvPr id="6" name="Image 0" descr="/mnt/data/1c634c898e.png"/>
          <p:cNvPicPr>
            <a:picLocks noChangeAspect="1"/>
          </p:cNvPicPr>
          <p:nvPr/>
        </p:nvPicPr>
        <p:blipFill>
          <a:blip r:embed="rId3"/>
          <a:srcRect l="16055" r="16055"/>
          <a:stretch/>
        </p:blipFill>
        <p:spPr>
          <a:xfrm>
            <a:off x="6583680" y="1325880"/>
            <a:ext cx="5074920" cy="4983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94360" y="1325880"/>
            <a:ext cx="525780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DDD9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14400" y="169164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6B64"/>
                </a:solidFill>
              </a:rPr>
              <a:t>Une distraction sensorielle structurée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14400" y="2423160"/>
            <a:ext cx="4617720" cy="3474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Choisir une expérience agréable, familière et accessible.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Explorer VAKOG : images, sons, sensations, odeurs et goûts.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Installer un détail stable comme ancrage.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Adapter la profondeur à la durée du geste.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0191590e9d.png"/>
          <p:cNvPicPr>
            <a:picLocks noChangeAspect="1"/>
          </p:cNvPicPr>
          <p:nvPr/>
        </p:nvPicPr>
        <p:blipFill>
          <a:blip r:embed="rId3"/>
          <a:srcRect l="25422" r="25422"/>
          <a:stretch/>
        </p:blipFill>
        <p:spPr>
          <a:xfrm>
            <a:off x="7132320" y="0"/>
            <a:ext cx="50566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92240" y="0"/>
            <a:ext cx="2011680" cy="6858000"/>
          </a:xfrm>
          <a:prstGeom prst="rect">
            <a:avLst/>
          </a:prstGeom>
          <a:solidFill>
            <a:srgbClr val="103F3C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502920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8AB7A8"/>
                </a:solidFill>
              </a:rPr>
              <a:t>PARTIE 3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94360" y="1188720"/>
            <a:ext cx="5943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3. Hypnose et douleur chronique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94360" y="2788920"/>
            <a:ext cx="5577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CE9E4"/>
                </a:solidFill>
              </a:rPr>
              <a:t>Diminuer la lutte, restaurer l’autonomie, transformer l’expérience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94360" y="6263640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B7A8"/>
                </a:solidFill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TECHNIQUE 1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Pleine conscience et scanner corporel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19</a:t>
            </a:r>
            <a:endParaRPr lang="en-US" sz="800" dirty="0"/>
          </a:p>
        </p:txBody>
      </p:sp>
      <p:pic>
        <p:nvPicPr>
          <p:cNvPr id="6" name="Image 0" descr="/mnt/data/0191590e9d.png"/>
          <p:cNvPicPr>
            <a:picLocks noChangeAspect="1"/>
          </p:cNvPicPr>
          <p:nvPr/>
        </p:nvPicPr>
        <p:blipFill>
          <a:blip r:embed="rId3"/>
          <a:srcRect l="16055" r="16055"/>
          <a:stretch/>
        </p:blipFill>
        <p:spPr>
          <a:xfrm>
            <a:off x="6583680" y="1325880"/>
            <a:ext cx="5074920" cy="4983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94360" y="1325880"/>
            <a:ext cx="525780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DDD9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14400" y="169164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6B64"/>
                </a:solidFill>
              </a:rPr>
              <a:t>Observer sans lutter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14400" y="2423160"/>
            <a:ext cx="4617720" cy="3474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Installer une posture stable et une respiration naturelle.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Parcourir le corps sans chercher à modifier immédiatement.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Distinguer sensation, émotion, pensée et impulsion d’action.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Terminer par les zones neutres ou confortables, </a:t>
            </a:r>
            <a:r>
              <a:rPr lang="en-US" sz="1400" dirty="0" err="1">
                <a:solidFill>
                  <a:srgbClr val="17302E"/>
                </a:solidFill>
              </a:rPr>
              <a:t>puis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réorienter</a:t>
            </a:r>
            <a:endParaRPr lang="en-US" sz="1400" dirty="0">
              <a:solidFill>
                <a:srgbClr val="17302E"/>
              </a:solidFill>
            </a:endParaRPr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Objectif: observer </a:t>
            </a:r>
            <a:r>
              <a:rPr lang="en-US" sz="1400" dirty="0" err="1">
                <a:solidFill>
                  <a:srgbClr val="17302E"/>
                </a:solidFill>
              </a:rPr>
              <a:t>qu’il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existe</a:t>
            </a:r>
            <a:r>
              <a:rPr lang="en-US" sz="1400" dirty="0">
                <a:solidFill>
                  <a:srgbClr val="17302E"/>
                </a:solidFill>
              </a:rPr>
              <a:t> des zones du corps </a:t>
            </a:r>
            <a:r>
              <a:rPr lang="en-US" sz="1400" dirty="0" err="1">
                <a:solidFill>
                  <a:srgbClr val="17302E"/>
                </a:solidFill>
              </a:rPr>
              <a:t>confortable</a:t>
            </a:r>
            <a:r>
              <a:rPr lang="en-US" sz="1400" dirty="0">
                <a:solidFill>
                  <a:srgbClr val="17302E"/>
                </a:solidFill>
              </a:rPr>
              <a:t> .</a:t>
            </a:r>
          </a:p>
          <a:p>
            <a:pPr marL="203200" indent="-203200">
              <a:buSzPct val="100000"/>
              <a:buChar char="•"/>
            </a:pPr>
            <a:r>
              <a:rPr lang="en-US" sz="1400" dirty="0" err="1">
                <a:solidFill>
                  <a:srgbClr val="17302E"/>
                </a:solidFill>
              </a:rPr>
              <a:t>Métaphore</a:t>
            </a:r>
            <a:r>
              <a:rPr lang="en-US" sz="1400" dirty="0">
                <a:solidFill>
                  <a:srgbClr val="17302E"/>
                </a:solidFill>
              </a:rPr>
              <a:t> de </a:t>
            </a:r>
            <a:r>
              <a:rPr lang="en-US" sz="1400" dirty="0" err="1">
                <a:solidFill>
                  <a:srgbClr val="17302E"/>
                </a:solidFill>
              </a:rPr>
              <a:t>visiter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une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maison</a:t>
            </a:r>
            <a:r>
              <a:rPr lang="en-US" sz="1400" dirty="0">
                <a:solidFill>
                  <a:srgbClr val="17302E"/>
                </a:solidFill>
              </a:rPr>
              <a:t> et </a:t>
            </a:r>
            <a:r>
              <a:rPr lang="en-US" sz="1400" dirty="0" err="1">
                <a:solidFill>
                  <a:srgbClr val="17302E"/>
                </a:solidFill>
              </a:rPr>
              <a:t>redécorer</a:t>
            </a:r>
            <a:r>
              <a:rPr lang="en-US" sz="1400" dirty="0">
                <a:solidFill>
                  <a:srgbClr val="17302E"/>
                </a:solidFill>
              </a:rPr>
              <a:t> les pieces qui </a:t>
            </a:r>
            <a:r>
              <a:rPr lang="en-US" sz="1400" dirty="0" err="1">
                <a:solidFill>
                  <a:srgbClr val="17302E"/>
                </a:solidFill>
              </a:rPr>
              <a:t>en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ont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besoin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TECHNIQUE 2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Construire un lieu de sécurité durable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20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Choisir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Un lieu décidé par le patient, stable et facilement accessible.</a:t>
            </a:r>
            <a:endParaRPr lang="en-US" sz="1250" dirty="0">
              <a:solidFill>
                <a:srgbClr val="000000"/>
              </a:solidFill>
            </a:endParaRP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 err="1">
                <a:solidFill>
                  <a:srgbClr val="17302E"/>
                </a:solidFill>
              </a:rPr>
              <a:t>Réel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ou</a:t>
            </a:r>
            <a:r>
              <a:rPr lang="en-US" sz="1250">
                <a:solidFill>
                  <a:srgbClr val="17302E"/>
                </a:solidFill>
              </a:rPr>
              <a:t> imaginaire</a:t>
            </a:r>
            <a:endParaRPr lang="en-US" sz="1250" dirty="0">
              <a:solidFill>
                <a:srgbClr val="17302E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08776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9944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5976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Enrichir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9944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Ajouter couleurs, sons, température, appuis, distance et contrôle.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94360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" y="41605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Ancrer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95528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Associer un geste discret, un mot ou une expiration.</a:t>
            </a:r>
          </a:p>
          <a:p>
            <a:endParaRPr lang="en-US" sz="1250" dirty="0">
              <a:solidFill>
                <a:srgbClr val="17302E"/>
              </a:solidFill>
            </a:endParaRPr>
          </a:p>
          <a:p>
            <a:r>
              <a:rPr lang="en-US" sz="1250" dirty="0">
                <a:solidFill>
                  <a:srgbClr val="17302E"/>
                </a:solidFill>
              </a:rPr>
              <a:t>Technique </a:t>
            </a:r>
            <a:r>
              <a:rPr lang="en-US" sz="1250" dirty="0" err="1">
                <a:solidFill>
                  <a:srgbClr val="17302E"/>
                </a:solidFill>
              </a:rPr>
              <a:t>d'ancrage</a:t>
            </a:r>
          </a:p>
        </p:txBody>
      </p:sp>
      <p:sp>
        <p:nvSpPr>
          <p:cNvPr id="18" name="Shape 16"/>
          <p:cNvSpPr/>
          <p:nvPr/>
        </p:nvSpPr>
        <p:spPr>
          <a:xfrm>
            <a:off x="6208776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09944" y="41605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65976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Tester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9944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Rappeler la ressource en séance avant l’auto-pratique.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TECHNIQUE 3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Deuil : accompagner, ne pas effacer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21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Visée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Soutenir la régulation, les ressources et la continuité du lien.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08776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9944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5976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Temporalité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9944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Respecter le rythme et éviter les interventions intrusives.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94360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" y="41605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Symbolisation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95528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Lettre, objet, lieu intérieur ou dialogue imaginaire, toujours </a:t>
            </a:r>
            <a:r>
              <a:rPr lang="en-US" sz="1250" dirty="0" err="1">
                <a:solidFill>
                  <a:srgbClr val="17302E"/>
                </a:solidFill>
              </a:rPr>
              <a:t>proposés</a:t>
            </a:r>
            <a:r>
              <a:rPr lang="en-US" sz="1250" dirty="0">
                <a:solidFill>
                  <a:srgbClr val="17302E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250" dirty="0" err="1">
                <a:solidFill>
                  <a:srgbClr val="17302E"/>
                </a:solidFill>
              </a:rPr>
              <a:t>Transe</a:t>
            </a:r>
            <a:r>
              <a:rPr lang="en-US" sz="1250" dirty="0">
                <a:solidFill>
                  <a:srgbClr val="17302E"/>
                </a:solidFill>
              </a:rPr>
              <a:t> de la </a:t>
            </a:r>
            <a:r>
              <a:rPr lang="en-US" sz="1250" dirty="0" err="1">
                <a:solidFill>
                  <a:srgbClr val="17302E"/>
                </a:solidFill>
              </a:rPr>
              <a:t>crypte</a:t>
            </a:r>
            <a:r>
              <a:rPr lang="en-US" sz="1250" dirty="0">
                <a:solidFill>
                  <a:srgbClr val="17302E"/>
                </a:solidFill>
              </a:rPr>
              <a:t>: creation </a:t>
            </a:r>
            <a:r>
              <a:rPr lang="en-US" sz="1250" dirty="0" err="1">
                <a:solidFill>
                  <a:srgbClr val="17302E"/>
                </a:solidFill>
              </a:rPr>
              <a:t>d’une</a:t>
            </a:r>
            <a:r>
              <a:rPr lang="en-US" sz="1250" dirty="0">
                <a:solidFill>
                  <a:srgbClr val="17302E"/>
                </a:solidFill>
              </a:rPr>
              <a:t> experience </a:t>
            </a:r>
            <a:r>
              <a:rPr lang="en-US" sz="1250" dirty="0" err="1">
                <a:solidFill>
                  <a:srgbClr val="17302E"/>
                </a:solidFill>
              </a:rPr>
              <a:t>hypnotique</a:t>
            </a:r>
            <a:r>
              <a:rPr lang="en-US" sz="1250" dirty="0">
                <a:solidFill>
                  <a:srgbClr val="17302E"/>
                </a:solidFill>
              </a:rPr>
              <a:t> </a:t>
            </a:r>
            <a:r>
              <a:rPr lang="en-US" sz="1250" dirty="0" err="1">
                <a:solidFill>
                  <a:srgbClr val="17302E"/>
                </a:solidFill>
              </a:rPr>
              <a:t>ou</a:t>
            </a:r>
            <a:r>
              <a:rPr lang="en-US" sz="1250" dirty="0">
                <a:solidFill>
                  <a:srgbClr val="17302E"/>
                </a:solidFill>
              </a:rPr>
              <a:t> le patient dialogue avec </a:t>
            </a:r>
            <a:r>
              <a:rPr lang="en-US" sz="1250" dirty="0" err="1">
                <a:solidFill>
                  <a:srgbClr val="17302E"/>
                </a:solidFill>
              </a:rPr>
              <a:t>l’absent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08776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09944" y="41605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65976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Orientation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9944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Repérer souffrance majeure, risque suicidaire, trauma ou deuil compliqué.</a:t>
            </a:r>
            <a:endParaRPr lang="en-US" sz="1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TECHNIQUE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Réification de la douleur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22</a:t>
            </a:r>
            <a:endParaRPr lang="en-US" sz="800" dirty="0"/>
          </a:p>
        </p:txBody>
      </p:sp>
      <p:pic>
        <p:nvPicPr>
          <p:cNvPr id="6" name="Image 0" descr="/mnt/data/0191590e9d.png"/>
          <p:cNvPicPr>
            <a:picLocks noChangeAspect="1"/>
          </p:cNvPicPr>
          <p:nvPr/>
        </p:nvPicPr>
        <p:blipFill>
          <a:blip r:embed="rId3"/>
          <a:srcRect l="16055" r="16055"/>
          <a:stretch/>
        </p:blipFill>
        <p:spPr>
          <a:xfrm>
            <a:off x="502920" y="1325880"/>
            <a:ext cx="5074920" cy="4983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715000" y="1325880"/>
            <a:ext cx="5257800" cy="4983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DDD9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035040" y="169164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6B64"/>
                </a:solidFill>
              </a:rPr>
              <a:t>Transformer la sensation en objet mental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035040" y="2423160"/>
            <a:ext cx="4617720" cy="3474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Décrire forme, taille, couleur, température, texture, mouvement et poids.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Demander ce qui pourrait changer de 5 %, sans exiger la disparition.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Laisser évoluer l’objet et observer les effets corporels et émotionnels.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Consolider la stratégie utile pour une auto-pratique </a:t>
            </a:r>
            <a:r>
              <a:rPr lang="en-US" sz="1400" dirty="0" err="1">
                <a:solidFill>
                  <a:srgbClr val="17302E"/>
                </a:solidFill>
              </a:rPr>
              <a:t>courte</a:t>
            </a:r>
            <a:r>
              <a:rPr lang="en-US" sz="1400" dirty="0">
                <a:solidFill>
                  <a:srgbClr val="17302E"/>
                </a:solidFill>
              </a:rPr>
              <a:t>.</a:t>
            </a:r>
          </a:p>
          <a:p>
            <a:pPr marL="203200" indent="-203200">
              <a:buSzPct val="100000"/>
              <a:buChar char="•"/>
            </a:pPr>
            <a:r>
              <a:rPr lang="en-US" sz="1400" dirty="0">
                <a:solidFill>
                  <a:srgbClr val="17302E"/>
                </a:solidFill>
              </a:rPr>
              <a:t>Technique </a:t>
            </a:r>
            <a:r>
              <a:rPr lang="en-US" sz="1400" dirty="0" err="1">
                <a:solidFill>
                  <a:srgbClr val="17302E"/>
                </a:solidFill>
              </a:rPr>
              <a:t>souvent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utilisée</a:t>
            </a:r>
            <a:r>
              <a:rPr lang="en-US" sz="1400" dirty="0">
                <a:solidFill>
                  <a:srgbClr val="17302E"/>
                </a:solidFill>
              </a:rPr>
              <a:t> </a:t>
            </a:r>
            <a:r>
              <a:rPr lang="en-US" sz="1400" dirty="0" err="1">
                <a:solidFill>
                  <a:srgbClr val="17302E"/>
                </a:solidFill>
              </a:rPr>
              <a:t>en</a:t>
            </a:r>
            <a:r>
              <a:rPr lang="en-US" sz="1400" dirty="0">
                <a:solidFill>
                  <a:srgbClr val="17302E"/>
                </a:solidFill>
              </a:rPr>
              <a:t> auto </a:t>
            </a:r>
            <a:r>
              <a:rPr lang="en-US" sz="1400" dirty="0" err="1">
                <a:solidFill>
                  <a:srgbClr val="17302E"/>
                </a:solidFill>
              </a:rPr>
              <a:t>hypnose</a:t>
            </a:r>
            <a:r>
              <a:rPr lang="en-US" sz="1400" dirty="0">
                <a:solidFill>
                  <a:srgbClr val="17302E"/>
                </a:solidFill>
              </a:rPr>
              <a:t> avec support audio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6cb93f317e.png"/>
          <p:cNvPicPr>
            <a:picLocks noChangeAspect="1"/>
          </p:cNvPicPr>
          <p:nvPr/>
        </p:nvPicPr>
        <p:blipFill>
          <a:blip r:embed="rId3"/>
          <a:srcRect l="25422" r="25422"/>
          <a:stretch/>
        </p:blipFill>
        <p:spPr>
          <a:xfrm>
            <a:off x="7132320" y="0"/>
            <a:ext cx="50566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92240" y="0"/>
            <a:ext cx="2011680" cy="6858000"/>
          </a:xfrm>
          <a:prstGeom prst="rect">
            <a:avLst/>
          </a:prstGeom>
          <a:solidFill>
            <a:srgbClr val="103F3C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502920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8AB7A8"/>
                </a:solidFill>
              </a:rPr>
              <a:t>PARTIE 4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94360" y="1188720"/>
            <a:ext cx="5943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4. Hypnose et performance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94360" y="2788920"/>
            <a:ext cx="5577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CE9E4"/>
                </a:solidFill>
              </a:rPr>
              <a:t>Répéter mentalement, ajuster l’état interne et anticiper le futur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94360" y="6263640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B7A8"/>
                </a:solidFill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VISUALISATION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Une répétition mentale multisensorielle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26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1 • Cible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Définir une situation précise et un comportement observable.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08776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9944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5976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2 • VAKOG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9944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Voir, entendre et ressentir la scène, depuis l’intérieur ou l’extérieur.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94360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" y="41605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3 • Réalisme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95528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Inclure contraintes, imprévus, décisions et récupération après erreur.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08776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09944" y="41605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65976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4 • Consolidation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9944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Répéter brièvement puis identifier le premier geste concret.</a:t>
            </a:r>
            <a:endParaRPr lang="en-US" sz="1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ANTICIPATION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Projection vers le futur : du scénario à l’action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27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Futurisation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Se voir dans la situation réelle, au bon moment et dans le bon contexte.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08776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9944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5976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Préparation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9944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Repérer signaux précoces, ressources et plan B.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94360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" y="41605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Ancrage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95528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Associer un geste, un mot ou une respiration à l’état utile.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08776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09944" y="41605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65976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Retour au présent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9944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Formuler la prochaine étape concrète et vérifiable.</a:t>
            </a:r>
            <a:endParaRPr lang="en-US" sz="1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CAS PRATIQUE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Performance 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28</a:t>
            </a:r>
            <a:endParaRPr lang="en-US" sz="800" dirty="0"/>
          </a:p>
        </p:txBody>
      </p:sp>
      <p:pic>
        <p:nvPicPr>
          <p:cNvPr id="6" name="Image 0" descr="/mnt/data/6cb93f317e.png"/>
          <p:cNvPicPr>
            <a:picLocks noChangeAspect="1"/>
          </p:cNvPicPr>
          <p:nvPr/>
        </p:nvPicPr>
        <p:blipFill>
          <a:blip r:embed="rId3"/>
          <a:srcRect l="16055" r="16055"/>
          <a:stretch/>
        </p:blipFill>
        <p:spPr>
          <a:xfrm>
            <a:off x="502920" y="1325880"/>
            <a:ext cx="5074920" cy="4983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035040" y="1325880"/>
            <a:ext cx="4617720" cy="42938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E6B64"/>
                </a:solidFill>
              </a:rPr>
              <a:t>Imagerie</a:t>
            </a:r>
            <a:r>
              <a:rPr lang="en-US" sz="2000" b="1" dirty="0">
                <a:solidFill>
                  <a:srgbClr val="1E6B64"/>
                </a:solidFill>
              </a:rPr>
              <a:t> et </a:t>
            </a:r>
            <a:r>
              <a:rPr lang="en-US" sz="2000" b="1" dirty="0" err="1">
                <a:solidFill>
                  <a:srgbClr val="1E6B64"/>
                </a:solidFill>
              </a:rPr>
              <a:t>visiulation</a:t>
            </a:r>
            <a:r>
              <a:rPr lang="en-US" sz="2000" b="1" dirty="0">
                <a:solidFill>
                  <a:srgbClr val="1E6B64"/>
                </a:solidFill>
              </a:rPr>
              <a:t> </a:t>
            </a:r>
            <a:r>
              <a:rPr lang="en-US" sz="2000" b="1" dirty="0" err="1">
                <a:solidFill>
                  <a:srgbClr val="1E6B64"/>
                </a:solidFill>
              </a:rPr>
              <a:t>mentale</a:t>
            </a:r>
            <a:r>
              <a:rPr lang="en-US" sz="2000" b="1" dirty="0">
                <a:solidFill>
                  <a:srgbClr val="1E6B64"/>
                </a:solidFill>
              </a:rPr>
              <a:t> , a </a:t>
            </a:r>
            <a:r>
              <a:rPr lang="en-US" sz="2000" b="1" dirty="0" err="1">
                <a:solidFill>
                  <a:srgbClr val="1E6B64"/>
                </a:solidFill>
              </a:rPr>
              <a:t>répéter</a:t>
            </a:r>
            <a:r>
              <a:rPr lang="en-US" sz="2000" b="1" dirty="0">
                <a:solidFill>
                  <a:srgbClr val="1E6B64"/>
                </a:solidFill>
              </a:rPr>
              <a:t> </a:t>
            </a:r>
            <a:r>
              <a:rPr lang="en-US" sz="2000" b="1" dirty="0" err="1">
                <a:solidFill>
                  <a:srgbClr val="1E6B64"/>
                </a:solidFill>
              </a:rPr>
              <a:t>en</a:t>
            </a:r>
            <a:r>
              <a:rPr lang="en-US" sz="2000" b="1" dirty="0">
                <a:solidFill>
                  <a:srgbClr val="1E6B64"/>
                </a:solidFill>
              </a:rPr>
              <a:t> auto </a:t>
            </a:r>
            <a:r>
              <a:rPr lang="en-US" sz="2000" b="1" dirty="0" err="1">
                <a:solidFill>
                  <a:srgbClr val="1E6B64"/>
                </a:solidFill>
              </a:rPr>
              <a:t>hypnose</a:t>
            </a:r>
            <a:endParaRPr lang="en-US" sz="2000" b="1" dirty="0">
              <a:solidFill>
                <a:srgbClr val="1E6B64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rgbClr val="1E6B64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1E6B64"/>
                </a:solidFill>
              </a:rPr>
              <a:t>Anticipation </a:t>
            </a:r>
            <a:r>
              <a:rPr lang="en-US" sz="2000" b="1" dirty="0" err="1">
                <a:solidFill>
                  <a:srgbClr val="1E6B64"/>
                </a:solidFill>
              </a:rPr>
              <a:t>vers</a:t>
            </a:r>
            <a:r>
              <a:rPr lang="en-US" sz="2000" b="1" dirty="0">
                <a:solidFill>
                  <a:srgbClr val="1E6B64"/>
                </a:solidFill>
              </a:rPr>
              <a:t> le future : projection dans le future de la performance</a:t>
            </a:r>
          </a:p>
          <a:p>
            <a:pPr marL="0" indent="0">
              <a:buNone/>
            </a:pPr>
            <a:endParaRPr lang="en-US" sz="2000" b="1" dirty="0">
              <a:solidFill>
                <a:srgbClr val="1E6B64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1E6B64"/>
                </a:solidFill>
              </a:rPr>
              <a:t>Techniques </a:t>
            </a:r>
            <a:r>
              <a:rPr lang="en-US" sz="2000" b="1" dirty="0" err="1">
                <a:solidFill>
                  <a:srgbClr val="1E6B64"/>
                </a:solidFill>
              </a:rPr>
              <a:t>d’activation</a:t>
            </a:r>
            <a:r>
              <a:rPr lang="en-US" sz="2000" b="1" dirty="0">
                <a:solidFill>
                  <a:srgbClr val="1E6B64"/>
                </a:solidFill>
              </a:rPr>
              <a:t> des </a:t>
            </a:r>
            <a:r>
              <a:rPr lang="en-US" sz="2000" b="1" dirty="0" err="1">
                <a:solidFill>
                  <a:srgbClr val="1E6B64"/>
                </a:solidFill>
              </a:rPr>
              <a:t>ressources</a:t>
            </a:r>
            <a:r>
              <a:rPr lang="en-US" sz="2000" b="1" dirty="0">
                <a:solidFill>
                  <a:srgbClr val="1E6B64"/>
                </a:solidFill>
              </a:rPr>
              <a:t> : switch </a:t>
            </a:r>
            <a:r>
              <a:rPr lang="en-US" sz="2000" b="1">
                <a:solidFill>
                  <a:srgbClr val="1E6B64"/>
                </a:solidFill>
              </a:rPr>
              <a:t>/ mains de Rossi</a:t>
            </a:r>
            <a:endParaRPr lang="en-US" sz="2000" b="1" dirty="0">
              <a:solidFill>
                <a:srgbClr val="1E6B64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rgbClr val="1E6B64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rgbClr val="1E6B64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6035040" y="2423160"/>
            <a:ext cx="4617720" cy="3474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>
              <a:buSzPct val="100000"/>
            </a:pP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40" dirty="0">
                <a:solidFill>
                  <a:srgbClr val="1E6B64"/>
                </a:solidFill>
              </a:rPr>
              <a:t>REPÈRES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03F3C"/>
                </a:solidFill>
              </a:rPr>
              <a:t>Références essentielles à afficher et à commenter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11155680" cy="1"/>
          </a:xfrm>
          <a:prstGeom prst="line">
            <a:avLst/>
          </a:prstGeom>
          <a:noFill/>
          <a:ln w="12700">
            <a:solidFill>
              <a:srgbClr val="C9D7D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2840" y="2468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1736F"/>
                </a:solidFill>
              </a:rPr>
              <a:t>31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95528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Douleur et hypnose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Jensen MP et al. Revue des mécanismes et applications cliniques de l’hypnose antalgique.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08776" y="14173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9944" y="16459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5976" y="15819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Neuro-imagerie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9944" y="20756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Landry M et al. Méta-analyse des corrélats cérébraux de l’hypnose.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94360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EDF4F1"/>
          </a:solidFill>
          <a:ln w="12700">
            <a:solidFill>
              <a:srgbClr val="C9D7D2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95528" y="4160520"/>
            <a:ext cx="164592" cy="164592"/>
          </a:xfrm>
          <a:prstGeom prst="ellipse">
            <a:avLst/>
          </a:prstGeom>
          <a:solidFill>
            <a:srgbClr val="1E6B6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Imagerie mentale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95528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Guillot A, Collet C. Imagerie motrice et préparation de la performance.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08776" y="3931920"/>
            <a:ext cx="5385816" cy="2286000"/>
          </a:xfrm>
          <a:prstGeom prst="roundRect">
            <a:avLst>
              <a:gd name="adj" fmla="val 2400"/>
            </a:avLst>
          </a:prstGeom>
          <a:solidFill>
            <a:srgbClr val="FFF3EE"/>
          </a:solidFill>
          <a:ln w="12700">
            <a:solidFill>
              <a:srgbClr val="F0B3A5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09944" y="4160520"/>
            <a:ext cx="164592" cy="164592"/>
          </a:xfrm>
          <a:prstGeom prst="ellipse">
            <a:avLst/>
          </a:prstGeom>
          <a:solidFill>
            <a:srgbClr val="E47C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65976" y="4096512"/>
            <a:ext cx="4745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3F3C"/>
                </a:solidFill>
              </a:rPr>
              <a:t>Pratique clinique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9944" y="4590288"/>
            <a:ext cx="49834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7302E"/>
                </a:solidFill>
              </a:rPr>
              <a:t>Recommandations et protocoles locaux : consentement, complémentarité, traçabilité.</a:t>
            </a:r>
            <a:endParaRPr lang="en-US" sz="1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03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24491c33cb.png"/>
          <p:cNvPicPr>
            <a:picLocks noChangeAspect="1"/>
          </p:cNvPicPr>
          <p:nvPr/>
        </p:nvPicPr>
        <p:blipFill>
          <a:blip r:embed="rId3"/>
          <a:srcRect l="25422" r="25422"/>
          <a:stretch/>
        </p:blipFill>
        <p:spPr>
          <a:xfrm>
            <a:off x="7265670" y="0"/>
            <a:ext cx="50566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92240" y="0"/>
            <a:ext cx="773430" cy="6858000"/>
          </a:xfrm>
          <a:prstGeom prst="rect">
            <a:avLst/>
          </a:prstGeom>
          <a:solidFill>
            <a:srgbClr val="103F3C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94360" y="502920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8AB7A8"/>
                </a:solidFill>
              </a:rPr>
              <a:t>DR FRÉDÉRIC PUJEAU • CENTRE HOSPITALIER DE PAU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94360" y="1188720"/>
            <a:ext cx="5943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Merci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94360" y="2788920"/>
            <a:ext cx="5577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CE9E4"/>
                </a:solidFill>
              </a:rPr>
              <a:t>Questions • échanges • situations cliniques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94360" y="6263640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B7A8"/>
                </a:solidFill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xis">
  <a:themeElements>
    <a:clrScheme name="Axis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8BABF"/>
      </a:accent1>
      <a:accent2>
        <a:srgbClr val="C16A38"/>
      </a:accent2>
      <a:accent3>
        <a:srgbClr val="7B441F"/>
      </a:accent3>
      <a:accent4>
        <a:srgbClr val="DAC68B"/>
      </a:accent4>
      <a:accent5>
        <a:srgbClr val="B6BAA5"/>
      </a:accent5>
      <a:accent6>
        <a:srgbClr val="716C34"/>
      </a:accent6>
      <a:hlink>
        <a:srgbClr val="467886"/>
      </a:hlink>
      <a:folHlink>
        <a:srgbClr val="96607D"/>
      </a:folHlink>
    </a:clrScheme>
    <a:fontScheme name="Axi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Ax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s" id="{626E1DE4-363E-4A1A-A3CD-C79E498A714F}" vid="{3530EF86-100D-4C27-9316-4189EFA98A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2961</Words>
  <Application>Microsoft Office PowerPoint</Application>
  <PresentationFormat>Grand écran</PresentationFormat>
  <Paragraphs>377</Paragraphs>
  <Slides>29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3" baseType="lpstr">
      <vt:lpstr>Aptos</vt:lpstr>
      <vt:lpstr>Arial</vt:lpstr>
      <vt:lpstr>Neue Haas Grotesk Text Pro</vt:lpstr>
      <vt:lpstr>Axis</vt:lpstr>
      <vt:lpstr>Présentation PowerPoint</vt:lpstr>
      <vt:lpstr>Présentation PowerPoint</vt:lpstr>
      <vt:lpstr>L HYPNOSE</vt:lpstr>
      <vt:lpstr>Un peu d’histoire</vt:lpstr>
      <vt:lpstr>Bases neuro physiologiques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L'hypnose médicale en pratique</dc:title>
  <dc:subject>Hypnose médicale</dc:subject>
  <dc:creator>Aurélie Berrenger</dc:creator>
  <cp:lastModifiedBy>frederic pujeau</cp:lastModifiedBy>
  <cp:revision>212</cp:revision>
  <dcterms:created xsi:type="dcterms:W3CDTF">2026-09-11T08:37:10Z</dcterms:created>
  <dcterms:modified xsi:type="dcterms:W3CDTF">2026-09-16T21:31:18Z</dcterms:modified>
</cp:coreProperties>
</file>